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257" r:id="rId4"/>
    <p:sldId id="286" r:id="rId5"/>
    <p:sldId id="279" r:id="rId6"/>
    <p:sldId id="285" r:id="rId7"/>
    <p:sldId id="297" r:id="rId8"/>
    <p:sldId id="294" r:id="rId9"/>
    <p:sldId id="259" r:id="rId10"/>
    <p:sldId id="260" r:id="rId11"/>
    <p:sldId id="283" r:id="rId12"/>
    <p:sldId id="278" r:id="rId13"/>
    <p:sldId id="281" r:id="rId14"/>
    <p:sldId id="265" r:id="rId15"/>
    <p:sldId id="295" r:id="rId16"/>
    <p:sldId id="296" r:id="rId17"/>
    <p:sldId id="277" r:id="rId18"/>
    <p:sldId id="266" r:id="rId19"/>
    <p:sldId id="270" r:id="rId20"/>
    <p:sldId id="276" r:id="rId21"/>
    <p:sldId id="298" r:id="rId22"/>
    <p:sldId id="284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ague, Joshua" initials="MJ" lastIdx="3" clrIdx="0">
    <p:extLst>
      <p:ext uri="{19B8F6BF-5375-455C-9EA6-DF929625EA0E}">
        <p15:presenceInfo xmlns:p15="http://schemas.microsoft.com/office/powerpoint/2012/main" userId="S-1-5-21-1921212564-911952430-1232828436-95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836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ldata\Finance\jchapman\My%20Documents\Copy%20of%20FY%202020%20Budget%20Development%20detail%203.28.19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FY</a:t>
            </a:r>
            <a:r>
              <a:rPr lang="en-US" sz="2000" b="1" baseline="0" dirty="0"/>
              <a:t> 2013-FY2019 Revenues and Expenses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414720255539292E-2"/>
          <c:y val="0.11062078518346966"/>
          <c:w val="0.9117625604781775"/>
          <c:h val="0.7460385475882565"/>
        </c:manualLayout>
      </c:layout>
      <c:lineChart>
        <c:grouping val="standard"/>
        <c:varyColors val="0"/>
        <c:ser>
          <c:idx val="0"/>
          <c:order val="0"/>
          <c:tx>
            <c:strRef>
              <c:f>'[FY 2021 Budget Development detail 3.24.20.xlsx]historical rev &amp; exp'!$A$19</c:f>
              <c:strCache>
                <c:ptCount val="1"/>
                <c:pt idx="0">
                  <c:v>Revenues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'[FY 2021 Budget Development detail 3.24.20.xlsx]historical rev &amp; exp'!$B$18:$H$18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'[FY 2021 Budget Development detail 3.24.20.xlsx]historical rev &amp; exp'!$B$19:$H$19</c:f>
              <c:numCache>
                <c:formatCode>_("$"* #,##0_);_("$"* \(#,##0\);_("$"* "-"??_);_(@_)</c:formatCode>
                <c:ptCount val="7"/>
                <c:pt idx="0">
                  <c:v>80613875</c:v>
                </c:pt>
                <c:pt idx="1">
                  <c:v>81999709</c:v>
                </c:pt>
                <c:pt idx="2">
                  <c:v>86264613</c:v>
                </c:pt>
                <c:pt idx="3">
                  <c:v>86665349</c:v>
                </c:pt>
                <c:pt idx="4">
                  <c:v>90791973</c:v>
                </c:pt>
                <c:pt idx="5">
                  <c:v>92808426</c:v>
                </c:pt>
                <c:pt idx="6">
                  <c:v>94071882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8C-48E4-AB40-D0B557110CFC}"/>
            </c:ext>
          </c:extLst>
        </c:ser>
        <c:ser>
          <c:idx val="2"/>
          <c:order val="2"/>
          <c:tx>
            <c:strRef>
              <c:f>'[FY 2021 Budget Development detail 3.24.20.xlsx]historical rev &amp; exp'!$A$21</c:f>
              <c:strCache>
                <c:ptCount val="1"/>
                <c:pt idx="0">
                  <c:v>Expenses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'[FY 2021 Budget Development detail 3.24.20.xlsx]historical rev &amp; exp'!$B$18:$H$18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'[FY 2021 Budget Development detail 3.24.20.xlsx]historical rev &amp; exp'!$B$21:$H$21</c:f>
              <c:numCache>
                <c:formatCode>_("$"* #,##0_);_("$"* \(#,##0\);_("$"* "-"??_);_(@_)</c:formatCode>
                <c:ptCount val="7"/>
                <c:pt idx="0">
                  <c:v>75166494</c:v>
                </c:pt>
                <c:pt idx="1">
                  <c:v>75876946</c:v>
                </c:pt>
                <c:pt idx="2">
                  <c:v>78675446</c:v>
                </c:pt>
                <c:pt idx="3">
                  <c:v>81166073</c:v>
                </c:pt>
                <c:pt idx="4">
                  <c:v>81390475</c:v>
                </c:pt>
                <c:pt idx="5">
                  <c:v>81386235</c:v>
                </c:pt>
                <c:pt idx="6">
                  <c:v>83475035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8C-48E4-AB40-D0B557110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5687360"/>
        <c:axId val="62569260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'[FY 2021 Budget Development detail 3.24.20.xlsx]historical rev &amp; exp'!$A$20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'[FY 2021 Budget Development detail 3.24.20.xlsx]historical rev &amp; exp'!$B$18:$H$18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'[FY 2021 Budget Development detail 3.24.20.xlsx]historical rev &amp; exp'!$B$20:$H$20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868C-48E4-AB40-D0B557110CFC}"/>
                  </c:ext>
                </c:extLst>
              </c15:ser>
            </c15:filteredLineSeries>
          </c:ext>
        </c:extLst>
      </c:lineChart>
      <c:catAx>
        <c:axId val="6256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692608"/>
        <c:crosses val="autoZero"/>
        <c:auto val="1"/>
        <c:lblAlgn val="ctr"/>
        <c:lblOffset val="100"/>
        <c:noMultiLvlLbl val="0"/>
      </c:catAx>
      <c:valAx>
        <c:axId val="625692608"/>
        <c:scaling>
          <c:orientation val="minMax"/>
          <c:max val="100000000"/>
          <c:min val="7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68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FY</a:t>
            </a:r>
            <a:r>
              <a:rPr lang="en-US" sz="3200" baseline="0" dirty="0"/>
              <a:t> 2020 BUDGETED EXPENDITURES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FY</a:t>
            </a:r>
            <a:r>
              <a:rPr lang="en-US" sz="2400" b="1" baseline="0" dirty="0"/>
              <a:t> 2021 Budgeted Appropriations - $ 93.5M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AC-4848-8B58-3D697048FD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AC-4848-8B58-3D697048FD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AC-4848-8B58-3D697048FD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AC-4848-8B58-3D697048FD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AC-4848-8B58-3D697048FD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AC-4848-8B58-3D697048FDE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AC-4848-8B58-3D697048FDE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BAC-4848-8B58-3D697048FDE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BAC-4848-8B58-3D697048FDE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BAC-4848-8B58-3D697048FDE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BAC-4848-8B58-3D697048FD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BAC-4848-8B58-3D697048FDE9}"/>
                </c:ext>
              </c:extLst>
            </c:dLbl>
            <c:dLbl>
              <c:idx val="1"/>
              <c:layout>
                <c:manualLayout>
                  <c:x val="0.15244690862997889"/>
                  <c:y val="-2.4766147601364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AC-4848-8B58-3D697048FDE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BAC-4848-8B58-3D697048FDE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6BAC-4848-8B58-3D697048FDE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6BAC-4848-8B58-3D697048FDE9}"/>
                </c:ext>
              </c:extLst>
            </c:dLbl>
            <c:dLbl>
              <c:idx val="5"/>
              <c:layout>
                <c:manualLayout>
                  <c:x val="-9.0035758117034598E-2"/>
                  <c:y val="2.063845633447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AC-4848-8B58-3D697048FDE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6BAC-4848-8B58-3D697048FDE9}"/>
                </c:ext>
              </c:extLst>
            </c:dLbl>
            <c:dLbl>
              <c:idx val="7"/>
              <c:layout>
                <c:manualLayout>
                  <c:x val="1.5347004224494528E-2"/>
                  <c:y val="-2.06384563344704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AC-4848-8B58-3D697048FDE9}"/>
                </c:ext>
              </c:extLst>
            </c:dLbl>
            <c:dLbl>
              <c:idx val="8"/>
              <c:layout>
                <c:manualLayout>
                  <c:x val="6.343428412791063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AC-4848-8B58-3D697048FDE9}"/>
                </c:ext>
              </c:extLst>
            </c:dLbl>
            <c:dLbl>
              <c:idx val="9"/>
              <c:layout>
                <c:manualLayout>
                  <c:x val="0.17904838261910275"/>
                  <c:y val="1.4446919434129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AC-4848-8B58-3D697048FDE9}"/>
                </c:ext>
              </c:extLst>
            </c:dLbl>
            <c:dLbl>
              <c:idx val="10"/>
              <c:layout>
                <c:manualLayout>
                  <c:x val="0.30694008448989057"/>
                  <c:y val="7.6362288437540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AC-4848-8B58-3D697048FDE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'[Copy of FY 2021 Budget Development detail 3.30.20.xlsx]budgeted appropriations'!$H$2:$H$12</c:f>
              <c:strCache>
                <c:ptCount val="11"/>
                <c:pt idx="0">
                  <c:v>Educational Operating</c:v>
                </c:pt>
                <c:pt idx="1">
                  <c:v>City funds for Education Debt Dervice</c:v>
                </c:pt>
                <c:pt idx="2">
                  <c:v>Personnel</c:v>
                </c:pt>
                <c:pt idx="3">
                  <c:v>Fringe Benefits</c:v>
                </c:pt>
                <c:pt idx="4">
                  <c:v>Operating and related</c:v>
                </c:pt>
                <c:pt idx="5">
                  <c:v>City Debt Service</c:v>
                </c:pt>
                <c:pt idx="6">
                  <c:v>WC &amp; LAP Insurance</c:v>
                </c:pt>
                <c:pt idx="7">
                  <c:v>Library</c:v>
                </c:pt>
                <c:pt idx="8">
                  <c:v>Pension</c:v>
                </c:pt>
                <c:pt idx="9">
                  <c:v>Retiree Benefits</c:v>
                </c:pt>
                <c:pt idx="10">
                  <c:v>Ocean Beach Park, Camp New London</c:v>
                </c:pt>
              </c:strCache>
            </c:strRef>
          </c:cat>
          <c:val>
            <c:numRef>
              <c:f>'[Copy of FY 2021 Budget Development detail 3.30.20.xlsx]budgeted appropriations'!$I$2:$I$12</c:f>
              <c:numCache>
                <c:formatCode>_("$"* #,##0_);_("$"* \(#,##0\);_("$"* "-"??_);_(@_)</c:formatCode>
                <c:ptCount val="11"/>
                <c:pt idx="0">
                  <c:v>44224900</c:v>
                </c:pt>
                <c:pt idx="1">
                  <c:v>2424480</c:v>
                </c:pt>
                <c:pt idx="2">
                  <c:v>20788850</c:v>
                </c:pt>
                <c:pt idx="3">
                  <c:v>9987008</c:v>
                </c:pt>
                <c:pt idx="4">
                  <c:v>6973907</c:v>
                </c:pt>
                <c:pt idx="5">
                  <c:v>4688627</c:v>
                </c:pt>
                <c:pt idx="6">
                  <c:v>1974340</c:v>
                </c:pt>
                <c:pt idx="7">
                  <c:v>947600</c:v>
                </c:pt>
                <c:pt idx="8">
                  <c:v>1015009</c:v>
                </c:pt>
                <c:pt idx="9">
                  <c:v>1709699</c:v>
                </c:pt>
                <c:pt idx="10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BAC-4848-8B58-3D697048FDE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FY 2013-19</a:t>
            </a:r>
            <a:r>
              <a:rPr lang="en-US" sz="2000" b="1" baseline="0" dirty="0"/>
              <a:t> Fund Balance</a:t>
            </a:r>
            <a:endParaRPr lang="en-US" sz="2000" b="1" dirty="0"/>
          </a:p>
        </c:rich>
      </c:tx>
      <c:layout>
        <c:manualLayout>
          <c:xMode val="edge"/>
          <c:yMode val="edge"/>
          <c:x val="0.38245118750400103"/>
          <c:y val="2.2748815165876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098124272089"/>
          <c:y val="4.7395848246241948E-2"/>
          <c:w val="0.78919873581632294"/>
          <c:h val="0.77319284180386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'Fund Balance (2)'!$A$30</c:f>
              <c:strCache>
                <c:ptCount val="1"/>
                <c:pt idx="0">
                  <c:v>Fund Balance Change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'Fund Balance (2)'!$B$29:$H$29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'Fund Balance (2)'!$B$30:$H$30</c:f>
              <c:numCache>
                <c:formatCode>_("$"* #,##0_);_("$"* \(#,##0\);_("$"* "-"??_);_(@_)</c:formatCode>
                <c:ptCount val="7"/>
                <c:pt idx="0">
                  <c:v>208169</c:v>
                </c:pt>
                <c:pt idx="1">
                  <c:v>848163</c:v>
                </c:pt>
                <c:pt idx="2">
                  <c:v>1925668</c:v>
                </c:pt>
                <c:pt idx="3">
                  <c:v>480800</c:v>
                </c:pt>
                <c:pt idx="4">
                  <c:v>3490698</c:v>
                </c:pt>
                <c:pt idx="5">
                  <c:v>4605241</c:v>
                </c:pt>
                <c:pt idx="6">
                  <c:v>4057969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F-4FFF-9870-A556B45A3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4833168"/>
        <c:axId val="524835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'Fund Balance (2)'!$A$37</c15:sqref>
                        </c15:formulaRef>
                      </c:ext>
                    </c:extLst>
                    <c:strCache>
                      <c:ptCount val="1"/>
                      <c:pt idx="0">
                        <c:v>City Capital Reserve Account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'Fund Balance (2)'!$B$29:$H$29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'Fund Balance (2)'!$B$37:$G$37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4FF-4FFF-9870-A556B45A3510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'Fund Balance (2)'!$A$31</c:f>
              <c:strCache>
                <c:ptCount val="1"/>
                <c:pt idx="0">
                  <c:v>Final Fund Balance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'Fund Balance (2)'!$B$29:$H$29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'Fund Balance (2)'!$B$31:$H$31</c:f>
              <c:numCache>
                <c:formatCode>_("$"* #,##0_);_("$"* \(#,##0\);_("$"* "-"??_);_(@_)</c:formatCode>
                <c:ptCount val="7"/>
                <c:pt idx="0">
                  <c:v>1471158</c:v>
                </c:pt>
                <c:pt idx="1">
                  <c:v>2319321</c:v>
                </c:pt>
                <c:pt idx="2">
                  <c:v>4244989</c:v>
                </c:pt>
                <c:pt idx="3">
                  <c:v>4725789</c:v>
                </c:pt>
                <c:pt idx="4">
                  <c:v>8216487</c:v>
                </c:pt>
                <c:pt idx="5">
                  <c:v>11021728</c:v>
                </c:pt>
                <c:pt idx="6">
                  <c:v>15079697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FF-4FFF-9870-A556B45A3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833168"/>
        <c:axId val="524835088"/>
      </c:lineChart>
      <c:catAx>
        <c:axId val="52483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35088"/>
        <c:crosses val="autoZero"/>
        <c:auto val="1"/>
        <c:lblAlgn val="ctr"/>
        <c:lblOffset val="100"/>
        <c:noMultiLvlLbl val="0"/>
      </c:catAx>
      <c:valAx>
        <c:axId val="524835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83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8000448767494"/>
          <c:y val="8.619405611455272E-2"/>
          <c:w val="0.66702429970463428"/>
          <c:h val="0.879308172100458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79-4BFB-91AF-1BF0DC2E61C1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79-4BFB-91AF-1BF0DC2E61C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79-4BFB-91AF-1BF0DC2E61C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79-4BFB-91AF-1BF0DC2E61C1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79-4BFB-91AF-1BF0DC2E61C1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79-4BFB-91AF-1BF0DC2E61C1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79-4BFB-91AF-1BF0DC2E61C1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79-4BFB-91AF-1BF0DC2E61C1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979-4BFB-91AF-1BF0DC2E61C1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979-4BFB-91AF-1BF0DC2E61C1}"/>
              </c:ext>
            </c:extLst>
          </c:dPt>
          <c:dLbls>
            <c:dLbl>
              <c:idx val="1"/>
              <c:layout>
                <c:manualLayout>
                  <c:x val="-5.7084607543323139E-2"/>
                  <c:y val="4.574042309891366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79-4BFB-91AF-1BF0DC2E61C1}"/>
                </c:ext>
              </c:extLst>
            </c:dLbl>
            <c:dLbl>
              <c:idx val="2"/>
              <c:layout>
                <c:manualLayout>
                  <c:x val="-6.0156731173129363E-2"/>
                  <c:y val="5.48771453319578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79-4BFB-91AF-1BF0DC2E61C1}"/>
                </c:ext>
              </c:extLst>
            </c:dLbl>
            <c:dLbl>
              <c:idx val="3"/>
              <c:layout>
                <c:manualLayout>
                  <c:x val="-5.3007135575942915E-2"/>
                  <c:y val="6.8546158098396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79-4BFB-91AF-1BF0DC2E61C1}"/>
                </c:ext>
              </c:extLst>
            </c:dLbl>
            <c:dLbl>
              <c:idx val="4"/>
              <c:layout>
                <c:manualLayout>
                  <c:x val="-0.25095898180923104"/>
                  <c:y val="6.68224362177712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79-4BFB-91AF-1BF0DC2E61C1}"/>
                </c:ext>
              </c:extLst>
            </c:dLbl>
            <c:dLbl>
              <c:idx val="5"/>
              <c:layout>
                <c:manualLayout>
                  <c:x val="-0.20795107033639143"/>
                  <c:y val="1.46401849022603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79-4BFB-91AF-1BF0DC2E61C1}"/>
                </c:ext>
              </c:extLst>
            </c:dLbl>
            <c:dLbl>
              <c:idx val="6"/>
              <c:layout>
                <c:manualLayout>
                  <c:x val="-0.10532423772891744"/>
                  <c:y val="-9.92965540050627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979-4BFB-91AF-1BF0DC2E61C1}"/>
                </c:ext>
              </c:extLst>
            </c:dLbl>
            <c:dLbl>
              <c:idx val="7"/>
              <c:layout>
                <c:manualLayout>
                  <c:x val="2.1746517159361146E-2"/>
                  <c:y val="-1.89789460397052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18306618400528"/>
                      <c:h val="5.76646272560698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A979-4BFB-91AF-1BF0DC2E61C1}"/>
                </c:ext>
              </c:extLst>
            </c:dLbl>
            <c:dLbl>
              <c:idx val="8"/>
              <c:layout>
                <c:manualLayout>
                  <c:x val="0.18028098169685977"/>
                  <c:y val="-2.3179769767201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979-4BFB-91AF-1BF0DC2E61C1}"/>
                </c:ext>
              </c:extLst>
            </c:dLbl>
            <c:dLbl>
              <c:idx val="9"/>
              <c:layout>
                <c:manualLayout>
                  <c:x val="0.19277260067262234"/>
                  <c:y val="6.0890047406166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979-4BFB-91AF-1BF0DC2E61C1}"/>
                </c:ext>
              </c:extLst>
            </c:dLbl>
            <c:spPr>
              <a:solidFill>
                <a:sysClr val="window" lastClr="FFFFFF">
                  <a:alpha val="75000"/>
                </a:sysClr>
              </a:solidFill>
              <a:ln w="9525"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'revenue detail'!$A$4:$A$13</c:f>
              <c:strCache>
                <c:ptCount val="10"/>
                <c:pt idx="0">
                  <c:v>Real Estate Taxes</c:v>
                </c:pt>
                <c:pt idx="1">
                  <c:v>Intergovernmental</c:v>
                </c:pt>
                <c:pt idx="2">
                  <c:v>Personal Property Taxes</c:v>
                </c:pt>
                <c:pt idx="3">
                  <c:v>Motor Vehicle Taxes</c:v>
                </c:pt>
                <c:pt idx="4">
                  <c:v>Charges for Services</c:v>
                </c:pt>
                <c:pt idx="5">
                  <c:v>Other Taxes</c:v>
                </c:pt>
                <c:pt idx="6">
                  <c:v>Permits and Licenses</c:v>
                </c:pt>
                <c:pt idx="7">
                  <c:v>Police Private Protection</c:v>
                </c:pt>
                <c:pt idx="8">
                  <c:v>Fines and Penalties</c:v>
                </c:pt>
                <c:pt idx="9">
                  <c:v>Other </c:v>
                </c:pt>
              </c:strCache>
            </c:strRef>
          </c:cat>
          <c:val>
            <c:numRef>
              <c:f>'revenue detail'!$B$4:$B$13</c:f>
              <c:numCache>
                <c:formatCode>_("$"* #,##0_);_("$"* \(#,##0\);_("$"* "-"??_);_(@_)</c:formatCode>
                <c:ptCount val="10"/>
                <c:pt idx="0">
                  <c:v>46455780.5842086</c:v>
                </c:pt>
                <c:pt idx="1">
                  <c:v>31382402.719999999</c:v>
                </c:pt>
                <c:pt idx="2">
                  <c:v>5659692.9609024003</c:v>
                </c:pt>
                <c:pt idx="3">
                  <c:v>4195290</c:v>
                </c:pt>
                <c:pt idx="4">
                  <c:v>3689890</c:v>
                </c:pt>
                <c:pt idx="5">
                  <c:v>1125000</c:v>
                </c:pt>
                <c:pt idx="6">
                  <c:v>730000</c:v>
                </c:pt>
                <c:pt idx="7">
                  <c:v>530000</c:v>
                </c:pt>
                <c:pt idx="8">
                  <c:v>416960</c:v>
                </c:pt>
                <c:pt idx="9">
                  <c:v>749403.99999999255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979-4BFB-91AF-1BF0DC2E6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'Grand List totals'!$B$1</c:f>
              <c:strCache>
                <c:ptCount val="1"/>
                <c:pt idx="0">
                  <c:v>Net Real Estate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'Grand List totals'!$A$2:$A$6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'Grand List totals'!$B$2:$B$6</c:f>
              <c:numCache>
                <c:formatCode>"$"#,##0</c:formatCode>
                <c:ptCount val="5"/>
                <c:pt idx="0">
                  <c:v>1086663333</c:v>
                </c:pt>
                <c:pt idx="1">
                  <c:v>1087976909</c:v>
                </c:pt>
                <c:pt idx="2">
                  <c:v>1102086733</c:v>
                </c:pt>
                <c:pt idx="3">
                  <c:v>1217308946</c:v>
                </c:pt>
                <c:pt idx="4">
                  <c:v>1228725606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C-430F-BD90-5F055B45033B}"/>
            </c:ext>
          </c:extLst>
        </c:ser>
        <c:ser>
          <c:idx val="1"/>
          <c:order val="1"/>
          <c:tx>
            <c:strRef>
              <c:f>'Grand List totals'!$C$1</c:f>
              <c:strCache>
                <c:ptCount val="1"/>
                <c:pt idx="0">
                  <c:v>Net Motor Vehicles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'Grand List totals'!$A$2:$A$6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'Grand List totals'!$C$2:$C$6</c:f>
              <c:numCache>
                <c:formatCode>"$"#,##0</c:formatCode>
                <c:ptCount val="5"/>
                <c:pt idx="0">
                  <c:v>98879400</c:v>
                </c:pt>
                <c:pt idx="1">
                  <c:v>102134000</c:v>
                </c:pt>
                <c:pt idx="2">
                  <c:v>104392680</c:v>
                </c:pt>
                <c:pt idx="3">
                  <c:v>105532580</c:v>
                </c:pt>
                <c:pt idx="4">
                  <c:v>112094990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C-430F-BD90-5F055B45033B}"/>
            </c:ext>
          </c:extLst>
        </c:ser>
        <c:ser>
          <c:idx val="2"/>
          <c:order val="2"/>
          <c:tx>
            <c:strRef>
              <c:f>'Grand List totals'!$D$1</c:f>
              <c:strCache>
                <c:ptCount val="1"/>
                <c:pt idx="0">
                  <c:v>Net Personal Property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'Grand List totals'!$A$2:$A$6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'Grand List totals'!$D$2:$D$6</c:f>
              <c:numCache>
                <c:formatCode>"$"#,##0</c:formatCode>
                <c:ptCount val="5"/>
                <c:pt idx="0">
                  <c:v>111131221</c:v>
                </c:pt>
                <c:pt idx="1">
                  <c:v>118386543</c:v>
                </c:pt>
                <c:pt idx="2">
                  <c:v>118902910</c:v>
                </c:pt>
                <c:pt idx="3">
                  <c:v>127817317</c:v>
                </c:pt>
                <c:pt idx="4">
                  <c:v>151222752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9C-430F-BD90-5F055B45033B}"/>
            </c:ext>
          </c:extLst>
        </c:ser>
        <c:ser>
          <c:idx val="3"/>
          <c:order val="3"/>
          <c:tx>
            <c:strRef>
              <c:f>'Grand List totals'!$E$1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'Grand List totals'!$A$2:$A$6</c:f>
              <c:strCache>
                <c:ptCount val="5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  <c:pt idx="3">
                  <c:v>2019-2020</c:v>
                </c:pt>
                <c:pt idx="4">
                  <c:v>2020-2021</c:v>
                </c:pt>
              </c:strCache>
            </c:strRef>
          </c:cat>
          <c:val>
            <c:numRef>
              <c:f>'Grand List totals'!$E$2:$E$6</c:f>
              <c:numCache>
                <c:formatCode>"$"#,##0</c:formatCode>
                <c:ptCount val="5"/>
                <c:pt idx="0">
                  <c:v>1296673954</c:v>
                </c:pt>
                <c:pt idx="1">
                  <c:v>1308497452</c:v>
                </c:pt>
                <c:pt idx="2">
                  <c:v>1325382323</c:v>
                </c:pt>
                <c:pt idx="3">
                  <c:v>1450658843</c:v>
                </c:pt>
                <c:pt idx="4">
                  <c:v>1492043348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9C-430F-BD90-5F055B450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57201784"/>
        <c:axId val="657206376"/>
      </c:barChart>
      <c:catAx>
        <c:axId val="65720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206376"/>
        <c:crosses val="autoZero"/>
        <c:auto val="1"/>
        <c:lblAlgn val="ctr"/>
        <c:lblOffset val="100"/>
        <c:noMultiLvlLbl val="0"/>
      </c:catAx>
      <c:valAx>
        <c:axId val="65720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20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581084252522884"/>
          <c:y val="0.93683970059298138"/>
          <c:w val="0.54980133261226694"/>
          <c:h val="6.3160299407018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'[Copy of FY 2021 Budget Development detail 3.31.20.xlsx]local towns grand list history'!$B$2</c:f>
              <c:strCache>
                <c:ptCount val="1"/>
                <c:pt idx="0">
                  <c:v>New London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'[Copy of FY 2021 Budget Development detail 3.31.20.xlsx]local towns grand list history'!$C$1:$H$1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'[Copy of FY 2021 Budget Development detail 3.31.20.xlsx]local towns grand list history'!$C$2:$H$2</c:f>
              <c:numCache>
                <c:formatCode>_("$"* #,##0_);_("$"* \(#,##0\);_("$"* "-"??_);_(@_)</c:formatCode>
                <c:ptCount val="6"/>
                <c:pt idx="0">
                  <c:v>1253973537</c:v>
                </c:pt>
                <c:pt idx="1">
                  <c:v>1296673954</c:v>
                </c:pt>
                <c:pt idx="2">
                  <c:v>1308497452</c:v>
                </c:pt>
                <c:pt idx="3">
                  <c:v>1325382323</c:v>
                </c:pt>
                <c:pt idx="4">
                  <c:v>1450658923</c:v>
                </c:pt>
                <c:pt idx="5">
                  <c:v>1492043348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CA-462E-9861-CA85039DBDE4}"/>
            </c:ext>
          </c:extLst>
        </c:ser>
        <c:ser>
          <c:idx val="1"/>
          <c:order val="1"/>
          <c:tx>
            <c:strRef>
              <c:f>'[Copy of FY 2021 Budget Development detail 3.31.20.xlsx]local towns grand list history'!$B$3</c:f>
              <c:strCache>
                <c:ptCount val="1"/>
                <c:pt idx="0">
                  <c:v>Groton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'[Copy of FY 2021 Budget Development detail 3.31.20.xlsx]local towns grand list history'!$C$1:$H$1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'[Copy of FY 2021 Budget Development detail 3.31.20.xlsx]local towns grand list history'!$C$3:$H$3</c:f>
              <c:numCache>
                <c:formatCode>_("$"* #,##0_);_("$"* \(#,##0\);_("$"* "-"??_);_(@_)</c:formatCode>
                <c:ptCount val="6"/>
                <c:pt idx="0">
                  <c:v>3820151399</c:v>
                </c:pt>
                <c:pt idx="1">
                  <c:v>3802539060</c:v>
                </c:pt>
                <c:pt idx="2">
                  <c:v>3717020790</c:v>
                </c:pt>
                <c:pt idx="3">
                  <c:v>3732711091</c:v>
                </c:pt>
                <c:pt idx="4">
                  <c:v>3737667321</c:v>
                </c:pt>
                <c:pt idx="5">
                  <c:v>3714393695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CA-462E-9861-CA85039DBDE4}"/>
            </c:ext>
          </c:extLst>
        </c:ser>
        <c:ser>
          <c:idx val="2"/>
          <c:order val="2"/>
          <c:tx>
            <c:strRef>
              <c:f>'[Copy of FY 2021 Budget Development detail 3.31.20.xlsx]local towns grand list history'!$B$4</c:f>
              <c:strCache>
                <c:ptCount val="1"/>
                <c:pt idx="0">
                  <c:v>Norwich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'[Copy of FY 2021 Budget Development detail 3.31.20.xlsx]local towns grand list history'!$C$1:$H$1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'[Copy of FY 2021 Budget Development detail 3.31.20.xlsx]local towns grand list history'!$C$4:$H$4</c:f>
              <c:numCache>
                <c:formatCode>_("$"* #,##0_);_("$"* \(#,##0\);_("$"* "-"??_);_(@_)</c:formatCode>
                <c:ptCount val="6"/>
                <c:pt idx="0">
                  <c:v>1801147830</c:v>
                </c:pt>
                <c:pt idx="1">
                  <c:v>1814259662</c:v>
                </c:pt>
                <c:pt idx="2">
                  <c:v>1832251982</c:v>
                </c:pt>
                <c:pt idx="3">
                  <c:v>1874078028</c:v>
                </c:pt>
                <c:pt idx="4">
                  <c:v>1991263636</c:v>
                </c:pt>
                <c:pt idx="5">
                  <c:v>2021168263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CA-462E-9861-CA85039DBDE4}"/>
            </c:ext>
          </c:extLst>
        </c:ser>
        <c:ser>
          <c:idx val="3"/>
          <c:order val="3"/>
          <c:tx>
            <c:strRef>
              <c:f>'[Copy of FY 2021 Budget Development detail 3.31.20.xlsx]local towns grand list history'!$B$5</c:f>
              <c:strCache>
                <c:ptCount val="1"/>
                <c:pt idx="0">
                  <c:v>Waterford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'[Copy of FY 2021 Budget Development detail 3.31.20.xlsx]local towns grand list history'!$C$1:$H$1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'[Copy of FY 2021 Budget Development detail 3.31.20.xlsx]local towns grand list history'!$C$5:$H$5</c:f>
              <c:numCache>
                <c:formatCode>_("$"* #,##0_);_("$"* \(#,##0\);_("$"* "-"??_);_(@_)</c:formatCode>
                <c:ptCount val="6"/>
                <c:pt idx="0">
                  <c:v>3158331722</c:v>
                </c:pt>
                <c:pt idx="1">
                  <c:v>3193864172</c:v>
                </c:pt>
                <c:pt idx="2">
                  <c:v>3239062198</c:v>
                </c:pt>
                <c:pt idx="3">
                  <c:v>3290294493</c:v>
                </c:pt>
                <c:pt idx="4">
                  <c:v>3301548695</c:v>
                </c:pt>
                <c:pt idx="5">
                  <c:v>3332549847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CA-462E-9861-CA85039DBDE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4508480"/>
        <c:axId val="524504544"/>
      </c:lineChart>
      <c:catAx>
        <c:axId val="52450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04544"/>
        <c:crosses val="autoZero"/>
        <c:auto val="1"/>
        <c:lblAlgn val="ctr"/>
        <c:lblOffset val="100"/>
        <c:noMultiLvlLbl val="0"/>
      </c:catAx>
      <c:valAx>
        <c:axId val="524504544"/>
        <c:scaling>
          <c:orientation val="minMax"/>
          <c:max val="4000000000"/>
          <c:min val="1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50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E3-4E58-8EB4-EEB4F20FC8B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3E3-4E58-8EB4-EEB4F20FC8B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3E3-4E58-8EB4-EEB4F20FC8B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3E3-4E58-8EB4-EEB4F20FC8B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3E3-4E58-8EB4-EEB4F20FC8B6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3E3-4E58-8EB4-EEB4F20FC8B6}"/>
              </c:ext>
            </c:extLst>
          </c:dPt>
          <c:dLbls>
            <c:dLbl>
              <c:idx val="0"/>
              <c:layout>
                <c:manualLayout>
                  <c:x val="7.2727272727272571E-2"/>
                  <c:y val="-1.0303965355309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3-4E58-8EB4-EEB4F20FC8B6}"/>
                </c:ext>
              </c:extLst>
            </c:dLbl>
            <c:dLbl>
              <c:idx val="1"/>
              <c:layout>
                <c:manualLayout>
                  <c:x val="-7.2727272727272724E-2"/>
                  <c:y val="-2.26687237816818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3-4E58-8EB4-EEB4F20FC8B6}"/>
                </c:ext>
              </c:extLst>
            </c:dLbl>
            <c:dLbl>
              <c:idx val="2"/>
              <c:layout>
                <c:manualLayout>
                  <c:x val="-5.6348105247174679E-2"/>
                  <c:y val="9.33725164696293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74405824183289"/>
                      <c:h val="9.5372848948374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3-4E58-8EB4-EEB4F20FC8B6}"/>
                </c:ext>
              </c:extLst>
            </c:dLbl>
            <c:dLbl>
              <c:idx val="3"/>
              <c:layout>
                <c:manualLayout>
                  <c:x val="-6.831951584564326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6896423071083055"/>
                      <c:h val="0.152592153149054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3E3-4E58-8EB4-EEB4F20FC8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1278783540487187"/>
                      <c:h val="0.15965811965811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3E3-4E58-8EB4-EEB4F20FC8B6}"/>
                </c:ext>
              </c:extLst>
            </c:dLbl>
            <c:dLbl>
              <c:idx val="5"/>
              <c:layout>
                <c:manualLayout>
                  <c:x val="0.20515999963332146"/>
                  <c:y val="-5.39838258346239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18177479881124"/>
                      <c:h val="7.4188063756718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3E3-4E58-8EB4-EEB4F20FC8B6}"/>
                </c:ext>
              </c:extLst>
            </c:dLbl>
            <c:dLbl>
              <c:idx val="6"/>
              <c:layout>
                <c:manualLayout>
                  <c:x val="0.32720869395457797"/>
                  <c:y val="9.26716318579835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31636809107269"/>
                      <c:h val="5.4060011141054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3E3-4E58-8EB4-EEB4F20FC8B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intergovernmental!$A$4:$A$10</c:f>
              <c:strCache>
                <c:ptCount val="7"/>
                <c:pt idx="0">
                  <c:v>Education Cost Sharing</c:v>
                </c:pt>
                <c:pt idx="1">
                  <c:v>Colleges &amp; Hospitals</c:v>
                </c:pt>
                <c:pt idx="2">
                  <c:v>Pequot/Mohegan Fund</c:v>
                </c:pt>
                <c:pt idx="3">
                  <c:v>Muni Stabilization Fund</c:v>
                </c:pt>
                <c:pt idx="4">
                  <c:v>Port Authority</c:v>
                </c:pt>
                <c:pt idx="5">
                  <c:v>State Owned Property</c:v>
                </c:pt>
                <c:pt idx="6">
                  <c:v>Other </c:v>
                </c:pt>
              </c:strCache>
            </c:strRef>
          </c:cat>
          <c:val>
            <c:numRef>
              <c:f>intergovernmental!$B$4:$B$10</c:f>
              <c:numCache>
                <c:formatCode>_("$"* #,##0_);_("$"* \(#,##0\);_("$"* "-"??_);_(@_)</c:formatCode>
                <c:ptCount val="7"/>
                <c:pt idx="0">
                  <c:v>22481753</c:v>
                </c:pt>
                <c:pt idx="1">
                  <c:v>4620940</c:v>
                </c:pt>
                <c:pt idx="2">
                  <c:v>1667837</c:v>
                </c:pt>
                <c:pt idx="3">
                  <c:v>1112913</c:v>
                </c:pt>
                <c:pt idx="4">
                  <c:v>750000</c:v>
                </c:pt>
                <c:pt idx="5">
                  <c:v>397800</c:v>
                </c:pt>
                <c:pt idx="6">
                  <c:v>351160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E3-4E58-8EB4-EEB4F20FC8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Historical</a:t>
            </a:r>
            <a:r>
              <a:rPr lang="en-US" baseline="0" dirty="0"/>
              <a:t> State Aid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8080881066337297E-2"/>
          <c:y val="2.8076030233237365E-2"/>
          <c:w val="0.82024417264489891"/>
          <c:h val="0.90593395118591269"/>
        </c:manualLayout>
      </c:layout>
      <c:lineChart>
        <c:grouping val="standard"/>
        <c:varyColors val="0"/>
        <c:ser>
          <c:idx val="0"/>
          <c:order val="0"/>
          <c:tx>
            <c:strRef>
              <c:f>'state aid history'!$A$4</c:f>
              <c:strCache>
                <c:ptCount val="1"/>
                <c:pt idx="0">
                  <c:v>Colleges &amp; Hospitals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history'!$B$4:$N$4</c:f>
              <c:numCache>
                <c:formatCode>_("$"* #,##0_);_("$"* \(#,##0\);_("$"* "-"_);_(@_)</c:formatCode>
                <c:ptCount val="13"/>
                <c:pt idx="0">
                  <c:v>6031697</c:v>
                </c:pt>
                <c:pt idx="1">
                  <c:v>5231445</c:v>
                </c:pt>
                <c:pt idx="2">
                  <c:v>5602493</c:v>
                </c:pt>
                <c:pt idx="3">
                  <c:v>5129497</c:v>
                </c:pt>
                <c:pt idx="4">
                  <c:v>4888495</c:v>
                </c:pt>
                <c:pt idx="5">
                  <c:v>4698208</c:v>
                </c:pt>
                <c:pt idx="6">
                  <c:v>5032102</c:v>
                </c:pt>
                <c:pt idx="7">
                  <c:v>4998983</c:v>
                </c:pt>
                <c:pt idx="8">
                  <c:v>4710585</c:v>
                </c:pt>
                <c:pt idx="9">
                  <c:v>4620940</c:v>
                </c:pt>
                <c:pt idx="10">
                  <c:v>4620940</c:v>
                </c:pt>
                <c:pt idx="11">
                  <c:v>4620940</c:v>
                </c:pt>
                <c:pt idx="12">
                  <c:v>4620940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59-463D-9548-56E3C834A9E3}"/>
            </c:ext>
          </c:extLst>
        </c:ser>
        <c:ser>
          <c:idx val="1"/>
          <c:order val="1"/>
          <c:tx>
            <c:strRef>
              <c:f>'state aid history'!$A$5</c:f>
              <c:strCache>
                <c:ptCount val="1"/>
                <c:pt idx="0">
                  <c:v>State Owned Property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history'!$B$5:$M$5</c:f>
            </c:numRef>
          </c:val>
          <c:smooth val="0"/>
          <c:extLst>
            <c:ext xmlns:c16="http://schemas.microsoft.com/office/drawing/2014/chart" uri="{C3380CC4-5D6E-409C-BE32-E72D297353CC}">
              <c16:uniqueId val="{00000001-FE59-463D-9548-56E3C834A9E3}"/>
            </c:ext>
          </c:extLst>
        </c:ser>
        <c:ser>
          <c:idx val="2"/>
          <c:order val="2"/>
          <c:tx>
            <c:strRef>
              <c:f>'state aid history'!$A$6</c:f>
              <c:strCache>
                <c:ptCount val="1"/>
                <c:pt idx="0">
                  <c:v>Elderly Exempt Freeze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history'!$B$6:$M$6</c:f>
            </c:numRef>
          </c:val>
          <c:smooth val="0"/>
          <c:extLst>
            <c:ext xmlns:c16="http://schemas.microsoft.com/office/drawing/2014/chart" uri="{C3380CC4-5D6E-409C-BE32-E72D297353CC}">
              <c16:uniqueId val="{00000002-FE59-463D-9548-56E3C834A9E3}"/>
            </c:ext>
          </c:extLst>
        </c:ser>
        <c:ser>
          <c:idx val="3"/>
          <c:order val="3"/>
          <c:tx>
            <c:strRef>
              <c:f>'state aid history'!$A$7</c:f>
              <c:strCache>
                <c:ptCount val="1"/>
                <c:pt idx="0">
                  <c:v>Elderly Exempt (C. Breaker)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history'!$B$7:$M$7</c:f>
            </c:numRef>
          </c:val>
          <c:smooth val="0"/>
          <c:extLst>
            <c:ext xmlns:c16="http://schemas.microsoft.com/office/drawing/2014/chart" uri="{C3380CC4-5D6E-409C-BE32-E72D297353CC}">
              <c16:uniqueId val="{00000003-FE59-463D-9548-56E3C834A9E3}"/>
            </c:ext>
          </c:extLst>
        </c:ser>
        <c:ser>
          <c:idx val="4"/>
          <c:order val="4"/>
          <c:tx>
            <c:strRef>
              <c:f>'state aid history'!$A$8</c:f>
              <c:strCache>
                <c:ptCount val="1"/>
                <c:pt idx="0">
                  <c:v>Disability Exempt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history'!$B$8:$M$8</c:f>
            </c:numRef>
          </c:val>
          <c:smooth val="0"/>
          <c:extLst>
            <c:ext xmlns:c16="http://schemas.microsoft.com/office/drawing/2014/chart" uri="{C3380CC4-5D6E-409C-BE32-E72D297353CC}">
              <c16:uniqueId val="{00000004-FE59-463D-9548-56E3C834A9E3}"/>
            </c:ext>
          </c:extLst>
        </c:ser>
        <c:ser>
          <c:idx val="5"/>
          <c:order val="5"/>
          <c:tx>
            <c:strRef>
              <c:f>'state aid history'!$A$9</c:f>
              <c:strCache>
                <c:ptCount val="1"/>
                <c:pt idx="0">
                  <c:v>PILOT-Mach. &amp; Equip.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history'!$B$9:$M$9</c:f>
            </c:numRef>
          </c:val>
          <c:smooth val="0"/>
          <c:extLst>
            <c:ext xmlns:c16="http://schemas.microsoft.com/office/drawing/2014/chart" uri="{C3380CC4-5D6E-409C-BE32-E72D297353CC}">
              <c16:uniqueId val="{00000005-FE59-463D-9548-56E3C834A9E3}"/>
            </c:ext>
          </c:extLst>
        </c:ser>
        <c:ser>
          <c:idx val="6"/>
          <c:order val="6"/>
          <c:tx>
            <c:strRef>
              <c:f>'state aid history'!$A$10</c:f>
              <c:strCache>
                <c:ptCount val="1"/>
                <c:pt idx="0">
                  <c:v>Add'l Veterans Exemption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history'!$B$10:$M$10</c:f>
            </c:numRef>
          </c:val>
          <c:smooth val="0"/>
          <c:extLst>
            <c:ext xmlns:c16="http://schemas.microsoft.com/office/drawing/2014/chart" uri="{C3380CC4-5D6E-409C-BE32-E72D297353CC}">
              <c16:uniqueId val="{00000006-FE59-463D-9548-56E3C834A9E3}"/>
            </c:ext>
          </c:extLst>
        </c:ser>
        <c:ser>
          <c:idx val="7"/>
          <c:order val="7"/>
          <c:tx>
            <c:strRef>
              <c:f>'state aid history'!$A$11</c:f>
              <c:strCache>
                <c:ptCount val="1"/>
                <c:pt idx="0">
                  <c:v>Boat Registration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history'!$B$11:$M$11</c:f>
            </c:numRef>
          </c:val>
          <c:smooth val="0"/>
          <c:extLst>
            <c:ext xmlns:c16="http://schemas.microsoft.com/office/drawing/2014/chart" uri="{C3380CC4-5D6E-409C-BE32-E72D297353CC}">
              <c16:uniqueId val="{00000007-FE59-463D-9548-56E3C834A9E3}"/>
            </c:ext>
          </c:extLst>
        </c:ser>
        <c:ser>
          <c:idx val="8"/>
          <c:order val="8"/>
          <c:tx>
            <c:strRef>
              <c:f>'state aid history'!$A$12</c:f>
              <c:strCache>
                <c:ptCount val="1"/>
                <c:pt idx="0">
                  <c:v>Telephone Access Lines</c:v>
                </c:pt>
              </c:strCache>
            </c:strRef>
          </c:tx>
          <c:spPr>
            <a:ln w="317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history'!$B$12:$M$12</c:f>
            </c:numRef>
          </c:val>
          <c:smooth val="0"/>
          <c:extLst>
            <c:ext xmlns:c16="http://schemas.microsoft.com/office/drawing/2014/chart" uri="{C3380CC4-5D6E-409C-BE32-E72D297353CC}">
              <c16:uniqueId val="{00000008-FE59-463D-9548-56E3C834A9E3}"/>
            </c:ext>
          </c:extLst>
        </c:ser>
        <c:ser>
          <c:idx val="9"/>
          <c:order val="9"/>
          <c:tx>
            <c:strRef>
              <c:f>'state aid history'!$A$13</c:f>
              <c:strCache>
                <c:ptCount val="1"/>
                <c:pt idx="0">
                  <c:v>Distressed Municipality</c:v>
                </c:pt>
              </c:strCache>
            </c:strRef>
          </c:tx>
          <c:spPr>
            <a:ln w="317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history'!$B$13:$M$13</c:f>
            </c:numRef>
          </c:val>
          <c:smooth val="0"/>
          <c:extLst>
            <c:ext xmlns:c16="http://schemas.microsoft.com/office/drawing/2014/chart" uri="{C3380CC4-5D6E-409C-BE32-E72D297353CC}">
              <c16:uniqueId val="{00000009-FE59-463D-9548-56E3C834A9E3}"/>
            </c:ext>
          </c:extLst>
        </c:ser>
        <c:ser>
          <c:idx val="10"/>
          <c:order val="10"/>
          <c:tx>
            <c:strRef>
              <c:f>'state aid history'!$A$14</c:f>
              <c:strCache>
                <c:ptCount val="1"/>
                <c:pt idx="0">
                  <c:v>Pequot/Mashentucket</c:v>
                </c:pt>
              </c:strCache>
            </c:strRef>
          </c:tx>
          <c:spPr>
            <a:ln w="317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history'!$B$14:$N$14</c:f>
              <c:numCache>
                <c:formatCode>_("$"* #,##0_);_("$"* \(#,##0\);_("$"* "-"_);_(@_)</c:formatCode>
                <c:ptCount val="13"/>
                <c:pt idx="0">
                  <c:v>2955010</c:v>
                </c:pt>
                <c:pt idx="1">
                  <c:v>1805837</c:v>
                </c:pt>
                <c:pt idx="2">
                  <c:v>1788196</c:v>
                </c:pt>
                <c:pt idx="3">
                  <c:v>1814455</c:v>
                </c:pt>
                <c:pt idx="4">
                  <c:v>1790049</c:v>
                </c:pt>
                <c:pt idx="5">
                  <c:v>1786210</c:v>
                </c:pt>
                <c:pt idx="6">
                  <c:v>1807956</c:v>
                </c:pt>
                <c:pt idx="7">
                  <c:v>1836497</c:v>
                </c:pt>
                <c:pt idx="8">
                  <c:v>1737694</c:v>
                </c:pt>
                <c:pt idx="9">
                  <c:v>1737694</c:v>
                </c:pt>
                <c:pt idx="10">
                  <c:v>1667837</c:v>
                </c:pt>
                <c:pt idx="11">
                  <c:v>1667830</c:v>
                </c:pt>
                <c:pt idx="12">
                  <c:v>1667830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E59-463D-9548-56E3C834A9E3}"/>
            </c:ext>
          </c:extLst>
        </c:ser>
        <c:ser>
          <c:idx val="11"/>
          <c:order val="11"/>
          <c:tx>
            <c:strRef>
              <c:f>'state aid history'!$A$15</c:f>
              <c:strCache>
                <c:ptCount val="1"/>
                <c:pt idx="0">
                  <c:v>Revenue Sharing</c:v>
                </c:pt>
              </c:strCache>
            </c:strRef>
          </c:tx>
          <c:spPr>
            <a:ln w="317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history'!$B$15:$M$15</c:f>
            </c:numRef>
          </c:val>
          <c:smooth val="0"/>
          <c:extLst>
            <c:ext xmlns:c16="http://schemas.microsoft.com/office/drawing/2014/chart" uri="{C3380CC4-5D6E-409C-BE32-E72D297353CC}">
              <c16:uniqueId val="{0000000B-FE59-463D-9548-56E3C834A9E3}"/>
            </c:ext>
          </c:extLst>
        </c:ser>
        <c:ser>
          <c:idx val="12"/>
          <c:order val="12"/>
          <c:tx>
            <c:strRef>
              <c:f>'state aid history'!$A$16</c:f>
              <c:strCache>
                <c:ptCount val="1"/>
                <c:pt idx="0">
                  <c:v>Muni. Stabilization Grant</c:v>
                </c:pt>
              </c:strCache>
            </c:strRef>
          </c:tx>
          <c:spPr>
            <a:ln w="317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history'!$B$16:$M$16</c:f>
            </c:numRef>
          </c:val>
          <c:smooth val="0"/>
          <c:extLst>
            <c:ext xmlns:c16="http://schemas.microsoft.com/office/drawing/2014/chart" uri="{C3380CC4-5D6E-409C-BE32-E72D297353CC}">
              <c16:uniqueId val="{0000000C-FE59-463D-9548-56E3C834A9E3}"/>
            </c:ext>
          </c:extLst>
        </c:ser>
        <c:ser>
          <c:idx val="13"/>
          <c:order val="13"/>
          <c:tx>
            <c:strRef>
              <c:f>'state aid history'!$A$17</c:f>
              <c:strCache>
                <c:ptCount val="1"/>
                <c:pt idx="0">
                  <c:v>MRSA-Bonded Distribution</c:v>
                </c:pt>
              </c:strCache>
            </c:strRef>
          </c:tx>
          <c:spPr>
            <a:ln w="317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history'!$B$17:$M$17</c:f>
            </c:numRef>
          </c:val>
          <c:smooth val="0"/>
          <c:extLst>
            <c:ext xmlns:c16="http://schemas.microsoft.com/office/drawing/2014/chart" uri="{C3380CC4-5D6E-409C-BE32-E72D297353CC}">
              <c16:uniqueId val="{0000000D-FE59-463D-9548-56E3C834A9E3}"/>
            </c:ext>
          </c:extLst>
        </c:ser>
        <c:ser>
          <c:idx val="14"/>
          <c:order val="14"/>
          <c:tx>
            <c:strRef>
              <c:f>'state aid history'!$A$18</c:f>
              <c:strCache>
                <c:ptCount val="1"/>
                <c:pt idx="0">
                  <c:v>MRSA-PILOT</c:v>
                </c:pt>
              </c:strCache>
            </c:strRef>
          </c:tx>
          <c:spPr>
            <a:ln w="317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history'!$B$18:$M$18</c:f>
            </c:numRef>
          </c:val>
          <c:smooth val="0"/>
          <c:extLst>
            <c:ext xmlns:c16="http://schemas.microsoft.com/office/drawing/2014/chart" uri="{C3380CC4-5D6E-409C-BE32-E72D297353CC}">
              <c16:uniqueId val="{0000000E-FE59-463D-9548-56E3C834A9E3}"/>
            </c:ext>
          </c:extLst>
        </c:ser>
        <c:ser>
          <c:idx val="15"/>
          <c:order val="15"/>
          <c:tx>
            <c:strRef>
              <c:f>'state aid history'!$A$19</c:f>
              <c:strCache>
                <c:ptCount val="1"/>
                <c:pt idx="0">
                  <c:v>MRSA-Sales Tax Sharing</c:v>
                </c:pt>
              </c:strCache>
            </c:strRef>
          </c:tx>
          <c:spPr>
            <a:ln w="317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history'!$B$19:$M$19</c:f>
            </c:numRef>
          </c:val>
          <c:smooth val="0"/>
          <c:extLst>
            <c:ext xmlns:c16="http://schemas.microsoft.com/office/drawing/2014/chart" uri="{C3380CC4-5D6E-409C-BE32-E72D297353CC}">
              <c16:uniqueId val="{0000000F-FE59-463D-9548-56E3C834A9E3}"/>
            </c:ext>
          </c:extLst>
        </c:ser>
        <c:ser>
          <c:idx val="16"/>
          <c:order val="16"/>
          <c:tx>
            <c:strRef>
              <c:f>'state aid history'!$A$20</c:f>
              <c:strCache>
                <c:ptCount val="1"/>
                <c:pt idx="0">
                  <c:v>MRSA-Motor Vehicle</c:v>
                </c:pt>
              </c:strCache>
            </c:strRef>
          </c:tx>
          <c:spPr>
            <a:ln w="317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history'!$B$20:$M$20</c:f>
            </c:numRef>
          </c:val>
          <c:smooth val="0"/>
          <c:extLst>
            <c:ext xmlns:c16="http://schemas.microsoft.com/office/drawing/2014/chart" uri="{C3380CC4-5D6E-409C-BE32-E72D297353CC}">
              <c16:uniqueId val="{00000010-FE59-463D-9548-56E3C834A9E3}"/>
            </c:ext>
          </c:extLst>
        </c:ser>
        <c:ser>
          <c:idx val="17"/>
          <c:order val="17"/>
          <c:tx>
            <c:strRef>
              <c:f>'state aid history'!$A$21</c:f>
              <c:strCache>
                <c:ptCount val="1"/>
                <c:pt idx="0">
                  <c:v>OTB Share</c:v>
                </c:pt>
              </c:strCache>
            </c:strRef>
          </c:tx>
          <c:spPr>
            <a:ln w="317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history'!$B$21:$M$21</c:f>
            </c:numRef>
          </c:val>
          <c:smooth val="0"/>
          <c:extLst>
            <c:ext xmlns:c16="http://schemas.microsoft.com/office/drawing/2014/chart" uri="{C3380CC4-5D6E-409C-BE32-E72D297353CC}">
              <c16:uniqueId val="{00000011-FE59-463D-9548-56E3C834A9E3}"/>
            </c:ext>
          </c:extLst>
        </c:ser>
        <c:ser>
          <c:idx val="18"/>
          <c:order val="18"/>
          <c:tx>
            <c:strRef>
              <c:f>'state aid history'!$A$22</c:f>
              <c:strCache>
                <c:ptCount val="1"/>
                <c:pt idx="0">
                  <c:v>TOTAL STATE AID TO CITY</c:v>
                </c:pt>
              </c:strCache>
            </c:strRef>
          </c:tx>
          <c:spPr>
            <a:ln w="317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history'!$B$22:$N$22</c:f>
              <c:numCache>
                <c:formatCode>_("$"* #,##0_);_("$"* \(#,##0\);_("$"* "-"_);_(@_)</c:formatCode>
                <c:ptCount val="13"/>
                <c:pt idx="0">
                  <c:v>11534017</c:v>
                </c:pt>
                <c:pt idx="1">
                  <c:v>10149209</c:v>
                </c:pt>
                <c:pt idx="2">
                  <c:v>10425758</c:v>
                </c:pt>
                <c:pt idx="3">
                  <c:v>9388933</c:v>
                </c:pt>
                <c:pt idx="4">
                  <c:v>9242035</c:v>
                </c:pt>
                <c:pt idx="5">
                  <c:v>8749767</c:v>
                </c:pt>
                <c:pt idx="6">
                  <c:v>8218906</c:v>
                </c:pt>
                <c:pt idx="7">
                  <c:v>8324326</c:v>
                </c:pt>
                <c:pt idx="8">
                  <c:v>9073530</c:v>
                </c:pt>
                <c:pt idx="9">
                  <c:v>8281799</c:v>
                </c:pt>
                <c:pt idx="10">
                  <c:v>7951394</c:v>
                </c:pt>
                <c:pt idx="11">
                  <c:v>7951640</c:v>
                </c:pt>
                <c:pt idx="12">
                  <c:v>7951640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E59-463D-9548-56E3C834A9E3}"/>
            </c:ext>
          </c:extLst>
        </c:ser>
        <c:ser>
          <c:idx val="19"/>
          <c:order val="19"/>
          <c:tx>
            <c:strRef>
              <c:f>'state aid history'!$A$23</c:f>
              <c:strCache>
                <c:ptCount val="1"/>
              </c:strCache>
            </c:strRef>
          </c:tx>
          <c:spPr>
            <a:ln w="317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history'!$B$23:$M$23</c:f>
            </c:numRef>
          </c:val>
          <c:smooth val="0"/>
          <c:extLst>
            <c:ext xmlns:c16="http://schemas.microsoft.com/office/drawing/2014/chart" uri="{C3380CC4-5D6E-409C-BE32-E72D297353CC}">
              <c16:uniqueId val="{00000013-FE59-463D-9548-56E3C834A9E3}"/>
            </c:ext>
          </c:extLst>
        </c:ser>
        <c:ser>
          <c:idx val="20"/>
          <c:order val="20"/>
          <c:tx>
            <c:strRef>
              <c:f>'state aid history'!$A$24</c:f>
              <c:strCache>
                <c:ptCount val="1"/>
              </c:strCache>
            </c:strRef>
          </c:tx>
          <c:spPr>
            <a:ln w="3175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history'!$B$24:$M$24</c:f>
            </c:numRef>
          </c:val>
          <c:smooth val="0"/>
          <c:extLst>
            <c:ext xmlns:c16="http://schemas.microsoft.com/office/drawing/2014/chart" uri="{C3380CC4-5D6E-409C-BE32-E72D297353CC}">
              <c16:uniqueId val="{00000014-FE59-463D-9548-56E3C834A9E3}"/>
            </c:ext>
          </c:extLst>
        </c:ser>
        <c:ser>
          <c:idx val="21"/>
          <c:order val="21"/>
          <c:tx>
            <c:strRef>
              <c:f>'state aid history'!$A$25</c:f>
              <c:strCache>
                <c:ptCount val="1"/>
                <c:pt idx="0">
                  <c:v>Education Cost Sharing</c:v>
                </c:pt>
              </c:strCache>
            </c:strRef>
          </c:tx>
          <c:spPr>
            <a:ln w="3175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history'!$B$25:$M$25</c:f>
            </c:numRef>
          </c:val>
          <c:smooth val="0"/>
          <c:extLst>
            <c:ext xmlns:c16="http://schemas.microsoft.com/office/drawing/2014/chart" uri="{C3380CC4-5D6E-409C-BE32-E72D297353CC}">
              <c16:uniqueId val="{00000015-FE59-463D-9548-56E3C834A9E3}"/>
            </c:ext>
          </c:extLst>
        </c:ser>
        <c:ser>
          <c:idx val="22"/>
          <c:order val="22"/>
          <c:tx>
            <c:strRef>
              <c:f>'state aid history'!$A$26</c:f>
              <c:strCache>
                <c:ptCount val="1"/>
                <c:pt idx="0">
                  <c:v>Non-Pub. Hlth. Grt.</c:v>
                </c:pt>
              </c:strCache>
            </c:strRef>
          </c:tx>
          <c:spPr>
            <a:ln w="3175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history'!$B$26:$M$26</c:f>
            </c:numRef>
          </c:val>
          <c:smooth val="0"/>
          <c:extLst>
            <c:ext xmlns:c16="http://schemas.microsoft.com/office/drawing/2014/chart" uri="{C3380CC4-5D6E-409C-BE32-E72D297353CC}">
              <c16:uniqueId val="{00000016-FE59-463D-9548-56E3C834A9E3}"/>
            </c:ext>
          </c:extLst>
        </c:ser>
        <c:ser>
          <c:idx val="23"/>
          <c:order val="23"/>
          <c:tx>
            <c:strRef>
              <c:f>'state aid history'!$A$27</c:f>
              <c:strCache>
                <c:ptCount val="1"/>
                <c:pt idx="0">
                  <c:v>Public School Trans.</c:v>
                </c:pt>
              </c:strCache>
            </c:strRef>
          </c:tx>
          <c:spPr>
            <a:ln w="3175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history'!$B$27:$M$27</c:f>
            </c:numRef>
          </c:val>
          <c:smooth val="0"/>
          <c:extLst>
            <c:ext xmlns:c16="http://schemas.microsoft.com/office/drawing/2014/chart" uri="{C3380CC4-5D6E-409C-BE32-E72D297353CC}">
              <c16:uniqueId val="{00000017-FE59-463D-9548-56E3C834A9E3}"/>
            </c:ext>
          </c:extLst>
        </c:ser>
        <c:ser>
          <c:idx val="24"/>
          <c:order val="24"/>
          <c:tx>
            <c:strRef>
              <c:f>'state aid history'!$A$28</c:f>
              <c:strCache>
                <c:ptCount val="1"/>
                <c:pt idx="0">
                  <c:v>Non-Pub. Trans.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history'!$B$28:$M$28</c:f>
            </c:numRef>
          </c:val>
          <c:smooth val="0"/>
          <c:extLst>
            <c:ext xmlns:c16="http://schemas.microsoft.com/office/drawing/2014/chart" uri="{C3380CC4-5D6E-409C-BE32-E72D297353CC}">
              <c16:uniqueId val="{00000018-FE59-463D-9548-56E3C834A9E3}"/>
            </c:ext>
          </c:extLst>
        </c:ser>
        <c:ser>
          <c:idx val="25"/>
          <c:order val="25"/>
          <c:tx>
            <c:strRef>
              <c:f>'state aid history'!$A$29</c:f>
              <c:strCache>
                <c:ptCount val="1"/>
                <c:pt idx="0">
                  <c:v>Magnet School Trans.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history'!$B$29:$M$29</c:f>
            </c:numRef>
          </c:val>
          <c:smooth val="0"/>
          <c:extLst>
            <c:ext xmlns:c16="http://schemas.microsoft.com/office/drawing/2014/chart" uri="{C3380CC4-5D6E-409C-BE32-E72D297353CC}">
              <c16:uniqueId val="{00000019-FE59-463D-9548-56E3C834A9E3}"/>
            </c:ext>
          </c:extLst>
        </c:ser>
        <c:ser>
          <c:idx val="26"/>
          <c:order val="26"/>
          <c:tx>
            <c:strRef>
              <c:f>'state aid history'!$A$30</c:f>
              <c:strCache>
                <c:ptCount val="1"/>
                <c:pt idx="0">
                  <c:v>TOTAL STATE AID TO EDUCATION</c:v>
                </c:pt>
              </c:strCache>
            </c:strRef>
          </c:tx>
          <c:spPr>
            <a:ln w="317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history'!$B$30:$N$30</c:f>
              <c:numCache>
                <c:formatCode>_("$"* #,##0_);_("$"* \(#,##0\);_("$"* "-"_);_(@_)</c:formatCode>
                <c:ptCount val="13"/>
                <c:pt idx="0">
                  <c:v>22791451</c:v>
                </c:pt>
                <c:pt idx="1">
                  <c:v>19908985</c:v>
                </c:pt>
                <c:pt idx="2">
                  <c:v>20074630</c:v>
                </c:pt>
                <c:pt idx="3">
                  <c:v>23211036</c:v>
                </c:pt>
                <c:pt idx="4">
                  <c:v>23318754</c:v>
                </c:pt>
                <c:pt idx="5">
                  <c:v>23855518</c:v>
                </c:pt>
                <c:pt idx="6">
                  <c:v>23710052</c:v>
                </c:pt>
                <c:pt idx="7">
                  <c:v>23287073</c:v>
                </c:pt>
                <c:pt idx="8">
                  <c:v>23000234</c:v>
                </c:pt>
                <c:pt idx="9">
                  <c:v>22282343</c:v>
                </c:pt>
                <c:pt idx="10">
                  <c:v>22340762</c:v>
                </c:pt>
                <c:pt idx="11">
                  <c:v>22481750</c:v>
                </c:pt>
                <c:pt idx="12">
                  <c:v>22481750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E59-463D-9548-56E3C834A9E3}"/>
            </c:ext>
          </c:extLst>
        </c:ser>
        <c:ser>
          <c:idx val="27"/>
          <c:order val="27"/>
          <c:tx>
            <c:strRef>
              <c:f>'state aid history'!$A$31</c:f>
              <c:strCache>
                <c:ptCount val="1"/>
              </c:strCache>
            </c:strRef>
          </c:tx>
          <c:spPr>
            <a:ln w="3175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history'!$B$31:$M$31</c:f>
            </c:numRef>
          </c:val>
          <c:smooth val="0"/>
          <c:extLst>
            <c:ext xmlns:c16="http://schemas.microsoft.com/office/drawing/2014/chart" uri="{C3380CC4-5D6E-409C-BE32-E72D297353CC}">
              <c16:uniqueId val="{0000001B-FE59-463D-9548-56E3C834A9E3}"/>
            </c:ext>
          </c:extLst>
        </c:ser>
        <c:ser>
          <c:idx val="28"/>
          <c:order val="28"/>
          <c:tx>
            <c:strRef>
              <c:f>'state aid history'!$A$32</c:f>
              <c:strCache>
                <c:ptCount val="1"/>
                <c:pt idx="0">
                  <c:v>TOTAL STATE AID</c:v>
                </c:pt>
              </c:strCache>
            </c:strRef>
          </c:tx>
          <c:spPr>
            <a:ln w="317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'state aid history'!$B$2:$N$3</c:f>
              <c:multiLvlStrCache>
                <c:ptCount val="13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  <c:pt idx="11">
                    <c:v>2020</c:v>
                  </c:pt>
                  <c:pt idx="12">
                    <c:v>2021</c:v>
                  </c:pt>
                </c:lvl>
                <c:lvl>
                  <c:pt idx="0">
                    <c:v>Actual</c:v>
                  </c:pt>
                  <c:pt idx="1">
                    <c:v>Actual</c:v>
                  </c:pt>
                  <c:pt idx="2">
                    <c:v>Actual</c:v>
                  </c:pt>
                  <c:pt idx="3">
                    <c:v>Actual</c:v>
                  </c:pt>
                  <c:pt idx="4">
                    <c:v>Actual</c:v>
                  </c:pt>
                  <c:pt idx="5">
                    <c:v>Actual</c:v>
                  </c:pt>
                  <c:pt idx="6">
                    <c:v>Actual</c:v>
                  </c:pt>
                  <c:pt idx="7">
                    <c:v>Actual</c:v>
                  </c:pt>
                  <c:pt idx="8">
                    <c:v>Actual</c:v>
                  </c:pt>
                  <c:pt idx="9">
                    <c:v>Actual</c:v>
                  </c:pt>
                  <c:pt idx="10">
                    <c:v>Expected</c:v>
                  </c:pt>
                  <c:pt idx="11">
                    <c:v>Budgeted</c:v>
                  </c:pt>
                  <c:pt idx="12">
                    <c:v>Budgeted</c:v>
                  </c:pt>
                </c:lvl>
              </c:multiLvlStrCache>
            </c:multiLvlStrRef>
          </c:cat>
          <c:val>
            <c:numRef>
              <c:f>'state aid history'!$B$32:$N$32</c:f>
              <c:numCache>
                <c:formatCode>_("$"* #,##0_);_("$"* \(#,##0\);_("$"* "-"_);_(@_)</c:formatCode>
                <c:ptCount val="13"/>
                <c:pt idx="0">
                  <c:v>34325468</c:v>
                </c:pt>
                <c:pt idx="1">
                  <c:v>30058194</c:v>
                </c:pt>
                <c:pt idx="2">
                  <c:v>30500388</c:v>
                </c:pt>
                <c:pt idx="3">
                  <c:v>32599969</c:v>
                </c:pt>
                <c:pt idx="4">
                  <c:v>32560789</c:v>
                </c:pt>
                <c:pt idx="5">
                  <c:v>32605285</c:v>
                </c:pt>
                <c:pt idx="6">
                  <c:v>31928958</c:v>
                </c:pt>
                <c:pt idx="7">
                  <c:v>31611399</c:v>
                </c:pt>
                <c:pt idx="8">
                  <c:v>32073764</c:v>
                </c:pt>
                <c:pt idx="9">
                  <c:v>30564142</c:v>
                </c:pt>
                <c:pt idx="10">
                  <c:v>30292156</c:v>
                </c:pt>
                <c:pt idx="11">
                  <c:v>30433390</c:v>
                </c:pt>
                <c:pt idx="12">
                  <c:v>30433390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FE59-463D-9548-56E3C834A9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5665712"/>
        <c:axId val="625668008"/>
      </c:lineChart>
      <c:catAx>
        <c:axId val="62566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668008"/>
        <c:crosses val="autoZero"/>
        <c:auto val="1"/>
        <c:lblAlgn val="ctr"/>
        <c:lblOffset val="100"/>
        <c:noMultiLvlLbl val="0"/>
      </c:catAx>
      <c:valAx>
        <c:axId val="6256680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crossAx val="62566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48279635951223"/>
          <c:y val="0.48580257556655715"/>
          <c:w val="0.21914647303459897"/>
          <c:h val="0.1992675343131109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="1" dirty="0"/>
              <a:t>Charges</a:t>
            </a:r>
            <a:r>
              <a:rPr lang="en-US" sz="3600" b="1" baseline="0" dirty="0"/>
              <a:t> for Services - $3.7M</a:t>
            </a:r>
            <a:endParaRPr lang="en-US" sz="3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EB-4DF7-A65A-EE7F57D461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EB-4DF7-A65A-EE7F57D461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EB-4DF7-A65A-EE7F57D461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EB-4DF7-A65A-EE7F57D461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EB-4DF7-A65A-EE7F57D461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6EB-4DF7-A65A-EE7F57D461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6EB-4DF7-A65A-EE7F57D461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6EB-4DF7-A65A-EE7F57D461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6EB-4DF7-A65A-EE7F57D461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6EB-4DF7-A65A-EE7F57D461B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/>
                      <a:t>Ambulance Revenue</a:t>
                    </a:r>
                    <a:r>
                      <a:rPr lang="en-US" sz="1600" baseline="0" dirty="0"/>
                      <a:t>
</a:t>
                    </a:r>
                    <a:fld id="{DFDA0FF5-C898-4524-827B-CFDB43E1A684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EB-4DF7-A65A-EE7F57D461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Water Department</a:t>
                    </a:r>
                    <a:r>
                      <a:rPr lang="en-US" baseline="0" dirty="0"/>
                      <a:t>
</a:t>
                    </a:r>
                    <a:fld id="{A13EEB6C-E567-4B36-B9A7-ED8188D5E53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6EB-4DF7-A65A-EE7F57D461B2}"/>
                </c:ext>
              </c:extLst>
            </c:dLbl>
            <c:dLbl>
              <c:idx val="6"/>
              <c:layout>
                <c:manualLayout>
                  <c:x val="-4.430706181220511E-2"/>
                  <c:y val="1.54589395502209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6EB-4DF7-A65A-EE7F57D461B2}"/>
                </c:ext>
              </c:extLst>
            </c:dLbl>
            <c:dLbl>
              <c:idx val="7"/>
              <c:layout>
                <c:manualLayout>
                  <c:x val="-0.15662031152221328"/>
                  <c:y val="-3.86473488755523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6EB-4DF7-A65A-EE7F57D461B2}"/>
                </c:ext>
              </c:extLst>
            </c:dLbl>
            <c:dLbl>
              <c:idx val="9"/>
              <c:layout>
                <c:manualLayout>
                  <c:x val="-1.030396786330358E-2"/>
                  <c:y val="5.21739209819956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6EB-4DF7-A65A-EE7F57D461B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'[Copy of FY 2021 Budget Development detail 3.30.20.xlsx]Charges for services (2)'!$A$4:$A$13</c:f>
              <c:strCache>
                <c:ptCount val="10"/>
                <c:pt idx="0">
                  <c:v>Ambulatory Revenue</c:v>
                </c:pt>
                <c:pt idx="1">
                  <c:v>Private Haulers</c:v>
                </c:pt>
                <c:pt idx="2">
                  <c:v>Conveyance Tax</c:v>
                </c:pt>
                <c:pt idx="3">
                  <c:v>Water Pollution Control </c:v>
                </c:pt>
                <c:pt idx="4">
                  <c:v>Warer Department</c:v>
                </c:pt>
                <c:pt idx="5">
                  <c:v>Transfer Station</c:v>
                </c:pt>
                <c:pt idx="6">
                  <c:v>Stormwater</c:v>
                </c:pt>
                <c:pt idx="7">
                  <c:v>Recordings</c:v>
                </c:pt>
                <c:pt idx="8">
                  <c:v>Telecommunication Royalties</c:v>
                </c:pt>
                <c:pt idx="9">
                  <c:v>Other </c:v>
                </c:pt>
              </c:strCache>
            </c:strRef>
          </c:cat>
          <c:val>
            <c:numRef>
              <c:f>'[Copy of FY 2021 Budget Development detail 3.30.20.xlsx]Charges for services (2)'!$B$4:$B$13</c:f>
              <c:numCache>
                <c:formatCode>_("$"* #,##0_);_("$"* \(#,##0\);_("$"* "-"??_);_(@_)</c:formatCode>
                <c:ptCount val="10"/>
                <c:pt idx="0">
                  <c:v>1650000</c:v>
                </c:pt>
                <c:pt idx="1">
                  <c:v>500000</c:v>
                </c:pt>
                <c:pt idx="2">
                  <c:v>350000</c:v>
                </c:pt>
                <c:pt idx="3">
                  <c:v>200000</c:v>
                </c:pt>
                <c:pt idx="4">
                  <c:v>200000</c:v>
                </c:pt>
                <c:pt idx="5">
                  <c:v>175000</c:v>
                </c:pt>
                <c:pt idx="6">
                  <c:v>100000</c:v>
                </c:pt>
                <c:pt idx="7">
                  <c:v>75000</c:v>
                </c:pt>
                <c:pt idx="8">
                  <c:v>70000</c:v>
                </c:pt>
                <c:pt idx="9">
                  <c:v>369890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6EB-4DF7-A65A-EE7F57D46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0.34132</cdr:x>
      <cdr:y>0</cdr:y>
    </cdr:from>
    <cdr:to>
      <cdr:x>0.49587</cdr:x>
      <cdr:y>0.09761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5C0BCDE-2EE3-4E26-89EB-168E5E950780}"/>
            </a:ext>
          </a:extLst>
        </cdr:cNvPr>
        <cdr:cNvSpPr txBox="1"/>
      </cdr:nvSpPr>
      <cdr:spPr>
        <a:xfrm xmlns:a="http://schemas.openxmlformats.org/drawingml/2006/main">
          <a:off x="3933825" y="0"/>
          <a:ext cx="178120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1600" b="1" dirty="0">
              <a:solidFill>
                <a:schemeClr val="accent5">
                  <a:lumMod val="75000"/>
                </a:schemeClr>
              </a:solidFill>
            </a:rPr>
            <a:t>Port Authority, $750,000, 2%</a:t>
          </a:r>
        </a:p>
      </cdr:txBody>
    </cdr:sp>
  </cdr:relSizeAnchor>
  <cdr:relSizeAnchor xmlns:cdr="http://schemas.openxmlformats.org/drawingml/2006/chartDrawing">
    <cdr:from>
      <cdr:x>0.49421</cdr:x>
      <cdr:y>0.10974</cdr:y>
    </cdr:from>
    <cdr:to>
      <cdr:x>0.72231</cdr:x>
      <cdr:y>0.12828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9AD92E36-281E-4327-9B29-AAAA9CB5B528}"/>
            </a:ext>
          </a:extLst>
        </cdr:cNvPr>
        <cdr:cNvCxnSpPr/>
      </cdr:nvCxnSpPr>
      <cdr:spPr>
        <a:xfrm xmlns:a="http://schemas.openxmlformats.org/drawingml/2006/main" flipH="1" flipV="1">
          <a:off x="5695950" y="676275"/>
          <a:ext cx="2628902" cy="1143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0.42066</cdr:x>
      <cdr:y>0.08192</cdr:y>
    </cdr:from>
    <cdr:to>
      <cdr:x>0.4562</cdr:x>
      <cdr:y>0.12983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72B002E-4085-4B5F-86F7-8C4214AD14C2}"/>
            </a:ext>
          </a:extLst>
        </cdr:cNvPr>
        <cdr:cNvCxnSpPr/>
      </cdr:nvCxnSpPr>
      <cdr:spPr>
        <a:xfrm xmlns:a="http://schemas.openxmlformats.org/drawingml/2006/main">
          <a:off x="4848225" y="504825"/>
          <a:ext cx="409575" cy="2952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0.47107</cdr:x>
      <cdr:y>0.05255</cdr:y>
    </cdr:from>
    <cdr:to>
      <cdr:x>0.53884</cdr:x>
      <cdr:y>0.09737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FD216B09-60A8-40DE-BD77-E89D9461CE84}"/>
            </a:ext>
          </a:extLst>
        </cdr:cNvPr>
        <cdr:cNvCxnSpPr/>
      </cdr:nvCxnSpPr>
      <cdr:spPr>
        <a:xfrm xmlns:a="http://schemas.openxmlformats.org/drawingml/2006/main" flipH="1">
          <a:off x="5429250" y="323850"/>
          <a:ext cx="781050" cy="2762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0.31653</cdr:x>
      <cdr:y>0.09892</cdr:y>
    </cdr:from>
    <cdr:to>
      <cdr:x>0.4124</cdr:x>
      <cdr:y>0.12983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122A6F20-77C3-4A30-A9C5-9C21136D7E44}"/>
            </a:ext>
          </a:extLst>
        </cdr:cNvPr>
        <cdr:cNvCxnSpPr/>
      </cdr:nvCxnSpPr>
      <cdr:spPr>
        <a:xfrm xmlns:a="http://schemas.openxmlformats.org/drawingml/2006/main">
          <a:off x="3648075" y="609600"/>
          <a:ext cx="1104900" cy="1905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0.22622</cdr:x>
      <cdr:y>0.18856</cdr:y>
    </cdr:from>
    <cdr:to>
      <cdr:x>0.35124</cdr:x>
      <cdr:y>0.21329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D2354981-3189-4864-9E44-134617E2B3F7}"/>
            </a:ext>
          </a:extLst>
        </cdr:cNvPr>
        <cdr:cNvCxnSpPr/>
      </cdr:nvCxnSpPr>
      <cdr:spPr>
        <a:xfrm xmlns:a="http://schemas.openxmlformats.org/drawingml/2006/main" flipV="1">
          <a:off x="2607250" y="1162050"/>
          <a:ext cx="1440875" cy="152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0.6896</cdr:x>
      <cdr:y>0.71184</cdr:y>
    </cdr:from>
    <cdr:to>
      <cdr:x>0.75614</cdr:x>
      <cdr:y>0.77431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CE3AC366-2F17-47B1-8C50-3C5F003281CB}"/>
            </a:ext>
          </a:extLst>
        </cdr:cNvPr>
        <cdr:cNvCxnSpPr/>
      </cdr:nvCxnSpPr>
      <cdr:spPr>
        <a:xfrm xmlns:a="http://schemas.openxmlformats.org/drawingml/2006/main">
          <a:off x="7947861" y="4386814"/>
          <a:ext cx="766892" cy="3850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0.32848</cdr:x>
      <cdr:y>0.01063</cdr:y>
    </cdr:from>
    <cdr:to>
      <cdr:x>0.64134</cdr:x>
      <cdr:y>0.07151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BD3C9675-7C1D-4761-9E2E-80792D7ADC72}"/>
            </a:ext>
          </a:extLst>
        </cdr:cNvPr>
        <cdr:cNvSpPr txBox="1"/>
      </cdr:nvSpPr>
      <cdr:spPr>
        <a:xfrm xmlns:a="http://schemas.openxmlformats.org/drawingml/2006/main">
          <a:off x="3829626" y="69850"/>
          <a:ext cx="364750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2000" b="1" dirty="0"/>
            <a:t>CHARGES FOR SERVICES – 3.7M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58" tIns="46581" rIns="93158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3158" tIns="46581" rIns="93158" bIns="46581" rtlCol="0"/>
          <a:lstStyle>
            <a:lvl1pPr algn="r">
              <a:defRPr sz="1200"/>
            </a:lvl1pPr>
          </a:lstStyle>
          <a:p>
            <a:fld id="{CFE31620-52F5-49BC-89EE-D22F3AD826C4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81" rIns="93158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58" tIns="46581" rIns="93158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58" tIns="46581" rIns="93158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58" tIns="46581" rIns="93158" bIns="46581" rtlCol="0" anchor="b"/>
          <a:lstStyle>
            <a:lvl1pPr algn="r">
              <a:defRPr sz="1200"/>
            </a:lvl1pPr>
          </a:lstStyle>
          <a:p>
            <a:fld id="{A7DBE284-B4E6-4938-B61F-F87683D35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1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BE284-B4E6-4938-B61F-F87683D357D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3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BE284-B4E6-4938-B61F-F87683D357D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6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BE284-B4E6-4938-B61F-F87683D357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5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8C5E-0CE0-4B82-B3CD-CFA5B871A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0F48A-0DB7-43D2-831F-ADBEEDF48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EE215-A1E5-4F89-ADF9-0E858F58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C840F-4FEB-4222-B2C2-2B6F1BA0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78D32-0986-4BED-95CD-69AD29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8247-5184-4CEB-B594-9B652F79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851E5-00AE-4792-9ECF-233BAACBB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FED8-6212-49A7-B168-31B4F11A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C0E9-7E83-4950-9265-C206CE5E2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FCCB2-447E-4D5C-8B40-3C450347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49750-76CF-4436-9D59-CEB8288250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7F9AAC-F367-4226-8FD7-F8C9A3D65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DFABB-4235-419D-BCAD-038ACBFF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D9FBB-49C6-4689-B9D9-23CF0EAA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E97E-B0E7-4BBE-B0BE-C29CF9C6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A571-6A49-4D35-B200-2BBFD8A8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02ABB-BC29-43F3-85FC-96488C3C3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DF1A6-66B4-4334-AD66-41763D01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59E0-142C-463D-99A8-F2BB79C4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CB11-0BDE-4154-B4D9-F542CDE7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9B04-C339-4906-86E0-0F884974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68FB8-AEC7-4115-8B9D-224AFADB0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C9EB-661F-4AC8-A5BB-67A9577E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17256-1C9F-41C1-B8AF-41E10A236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624A2-2352-4113-91C1-70F4D3B1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7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5B89-B570-41B5-9339-60414C1C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BACD0-086A-4014-8244-58808439E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5E4BF-01E1-4E3D-BC2E-CA929A385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73D1A-F323-422B-986B-F6EBE72C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60F-9148-43C4-906F-1B4C4FBA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AE2F4-D7FF-43E9-8B4E-74C9B9CC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ECD3-C017-4B7E-9C16-69957E51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6E434-6FCB-45A4-91E6-0D68A92C2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1F12B-8C5B-49A9-B89B-2BCF3AB84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6E472-4488-41BF-8CDE-E72ECCF7E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DB0400-B421-4F7F-9495-60777CC40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4FD5D-2B17-4224-B297-2EE4E706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5C09CE-91A1-464D-A3B3-5CC60311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14A2C-23A0-4444-8F5F-55FD9C23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3211-43B8-4BA6-AD23-13F00E85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7144E-E6B6-443D-AA78-F7F066C6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6B918C-91EC-4DCE-A7A6-83F4AE22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0F1AB-D8FE-417B-9738-AE893CE4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8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B5747-75E2-4DBB-86E6-5B417947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823C5A-B909-4FAD-864E-A0C95F14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E8822-F3C8-4D03-9066-2BF64803D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4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A4A2-3ABB-486B-B32D-139BE761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10F5-236F-44EB-AC86-EED80630A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1CFFC-C012-46C5-8948-D13389477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F0DBA-9690-4228-877C-8AA5211C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E87BF-BA90-4ED5-A095-87A1142F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33571-5D14-4B76-BEA5-B3E242F0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066D-2288-45BD-BF5B-41C93BEE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A0FBF-0334-43D1-821D-FD65EBA6F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1F2F5-7143-4CCD-BA60-E97E07FD1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D00A0-B4F2-4000-B957-AA5CB557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EEFBD-64C7-43BB-87A5-1CCFAAD4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F1592-2C70-41A1-8AA2-EE396D0F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F3A219-4B82-4A5B-998D-620B04F1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D767A-E9B8-448A-AD50-5506B26B2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12E0B-DC87-4764-AF9E-C213EB11E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3E60A-381B-449E-A1E5-62A989B70E3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77123-5CEB-4D05-9177-8321BBEB4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15191-F0EB-4DFD-A0FE-8EF6FEE50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9104-CCD0-4C44-B4B6-DC88D5211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4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6F4F41-FFF7-4ADF-917B-E12C2067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39" y="1344028"/>
            <a:ext cx="4197814" cy="2593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FFD35E-D04D-49E4-80D5-6D50B6C554D3}"/>
              </a:ext>
            </a:extLst>
          </p:cNvPr>
          <p:cNvSpPr txBox="1"/>
          <p:nvPr/>
        </p:nvSpPr>
        <p:spPr>
          <a:xfrm>
            <a:off x="435006" y="417245"/>
            <a:ext cx="11159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The City of New London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B598B-1ECB-41AE-8E44-505956FCF510}"/>
              </a:ext>
            </a:extLst>
          </p:cNvPr>
          <p:cNvSpPr txBox="1"/>
          <p:nvPr/>
        </p:nvSpPr>
        <p:spPr>
          <a:xfrm>
            <a:off x="692458" y="4065973"/>
            <a:ext cx="1102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Statement of Finances and Fiscal Year 2021 Budget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1E126-0436-4263-A1FA-A1B6C4E70F2E}"/>
              </a:ext>
            </a:extLst>
          </p:cNvPr>
          <p:cNvSpPr txBox="1"/>
          <p:nvPr/>
        </p:nvSpPr>
        <p:spPr>
          <a:xfrm>
            <a:off x="844858" y="5487881"/>
            <a:ext cx="1102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April 1,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BAC7F-69CA-443D-988A-37A013474FAF}"/>
              </a:ext>
            </a:extLst>
          </p:cNvPr>
          <p:cNvSpPr txBox="1"/>
          <p:nvPr/>
        </p:nvSpPr>
        <p:spPr>
          <a:xfrm>
            <a:off x="844858" y="4706653"/>
            <a:ext cx="1102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Presented to the City Council</a:t>
            </a:r>
          </a:p>
        </p:txBody>
      </p:sp>
    </p:spTree>
    <p:extLst>
      <p:ext uri="{BB962C8B-B14F-4D97-AF65-F5344CB8AC3E}">
        <p14:creationId xmlns:p14="http://schemas.microsoft.com/office/powerpoint/2010/main" val="21254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C024190-D594-4EEB-A819-B777D1646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62563"/>
              </p:ext>
            </p:extLst>
          </p:nvPr>
        </p:nvGraphicFramePr>
        <p:xfrm>
          <a:off x="1347787" y="4972050"/>
          <a:ext cx="9591675" cy="1847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3" name="Worksheet" r:id="rId3" imgW="7848600" imgH="1600314" progId="Excel.Sheet.12">
                  <p:embed/>
                </p:oleObj>
              </mc:Choice>
              <mc:Fallback>
                <p:oleObj name="Worksheet" r:id="rId3" imgW="7848600" imgH="1600314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C024190-D594-4EEB-A819-B777D1646B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7787" y="4972050"/>
                        <a:ext cx="9591675" cy="1847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EF6D960-17F9-42F3-A90E-C264D467E5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034035"/>
              </p:ext>
            </p:extLst>
          </p:nvPr>
        </p:nvGraphicFramePr>
        <p:xfrm>
          <a:off x="581025" y="942975"/>
          <a:ext cx="10763250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121C4E8-E0F3-4B9C-84C6-9634DF1CD6EE}"/>
              </a:ext>
            </a:extLst>
          </p:cNvPr>
          <p:cNvSpPr txBox="1"/>
          <p:nvPr/>
        </p:nvSpPr>
        <p:spPr>
          <a:xfrm>
            <a:off x="-76200" y="6686550"/>
            <a:ext cx="772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Page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67960-7DF0-481C-90B0-B2F57E948665}"/>
              </a:ext>
            </a:extLst>
          </p:cNvPr>
          <p:cNvSpPr txBox="1"/>
          <p:nvPr/>
        </p:nvSpPr>
        <p:spPr>
          <a:xfrm>
            <a:off x="3114675" y="1238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New London Grand List Growth</a:t>
            </a:r>
          </a:p>
        </p:txBody>
      </p:sp>
    </p:spTree>
    <p:extLst>
      <p:ext uri="{BB962C8B-B14F-4D97-AF65-F5344CB8AC3E}">
        <p14:creationId xmlns:p14="http://schemas.microsoft.com/office/powerpoint/2010/main" val="359176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AC9133-9C8F-45C5-8F53-457F914077A2}"/>
              </a:ext>
            </a:extLst>
          </p:cNvPr>
          <p:cNvSpPr txBox="1"/>
          <p:nvPr/>
        </p:nvSpPr>
        <p:spPr>
          <a:xfrm>
            <a:off x="-76200" y="6686550"/>
            <a:ext cx="772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Page 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9170B-1C3F-4AAB-AE5C-EC150AB90BEB}"/>
              </a:ext>
            </a:extLst>
          </p:cNvPr>
          <p:cNvSpPr txBox="1"/>
          <p:nvPr/>
        </p:nvSpPr>
        <p:spPr>
          <a:xfrm>
            <a:off x="11001375" y="904875"/>
            <a:ext cx="701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2"/>
                </a:solidFill>
              </a:rPr>
              <a:t>Groton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A07A7-3D84-4469-8F31-44AE1E6F95B6}"/>
              </a:ext>
            </a:extLst>
          </p:cNvPr>
          <p:cNvSpPr txBox="1"/>
          <p:nvPr/>
        </p:nvSpPr>
        <p:spPr>
          <a:xfrm>
            <a:off x="11065820" y="1345052"/>
            <a:ext cx="950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solidFill>
                  <a:srgbClr val="FFC000"/>
                </a:solidFill>
              </a:rPr>
              <a:t>Waterford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E3806-B0AB-4D92-B755-E04E0E4563CE}"/>
              </a:ext>
            </a:extLst>
          </p:cNvPr>
          <p:cNvSpPr txBox="1"/>
          <p:nvPr/>
        </p:nvSpPr>
        <p:spPr>
          <a:xfrm>
            <a:off x="11001375" y="3142237"/>
            <a:ext cx="113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New London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70811-953E-4DB8-8067-8DD519406E17}"/>
              </a:ext>
            </a:extLst>
          </p:cNvPr>
          <p:cNvSpPr txBox="1"/>
          <p:nvPr/>
        </p:nvSpPr>
        <p:spPr>
          <a:xfrm>
            <a:off x="10989619" y="2614846"/>
            <a:ext cx="888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Norwich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3EB02-2309-43C5-B4B6-ACBD6B935F62}"/>
              </a:ext>
            </a:extLst>
          </p:cNvPr>
          <p:cNvSpPr txBox="1"/>
          <p:nvPr/>
        </p:nvSpPr>
        <p:spPr>
          <a:xfrm>
            <a:off x="1676400" y="135493"/>
            <a:ext cx="84677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Local Municipal Grant List Growth Comparison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2071DF-E231-45EF-89B2-5F032EE9F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48017"/>
              </p:ext>
            </p:extLst>
          </p:nvPr>
        </p:nvGraphicFramePr>
        <p:xfrm>
          <a:off x="466724" y="4467225"/>
          <a:ext cx="11410950" cy="2182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0573">
                  <a:extLst>
                    <a:ext uri="{9D8B030D-6E8A-4147-A177-3AD203B41FA5}">
                      <a16:colId xmlns:a16="http://schemas.microsoft.com/office/drawing/2014/main" val="3625641598"/>
                    </a:ext>
                  </a:extLst>
                </a:gridCol>
                <a:gridCol w="1431632">
                  <a:extLst>
                    <a:ext uri="{9D8B030D-6E8A-4147-A177-3AD203B41FA5}">
                      <a16:colId xmlns:a16="http://schemas.microsoft.com/office/drawing/2014/main" val="2565679811"/>
                    </a:ext>
                  </a:extLst>
                </a:gridCol>
                <a:gridCol w="1431632">
                  <a:extLst>
                    <a:ext uri="{9D8B030D-6E8A-4147-A177-3AD203B41FA5}">
                      <a16:colId xmlns:a16="http://schemas.microsoft.com/office/drawing/2014/main" val="791886336"/>
                    </a:ext>
                  </a:extLst>
                </a:gridCol>
                <a:gridCol w="1650588">
                  <a:extLst>
                    <a:ext uri="{9D8B030D-6E8A-4147-A177-3AD203B41FA5}">
                      <a16:colId xmlns:a16="http://schemas.microsoft.com/office/drawing/2014/main" val="2850646092"/>
                    </a:ext>
                  </a:extLst>
                </a:gridCol>
                <a:gridCol w="1431632">
                  <a:extLst>
                    <a:ext uri="{9D8B030D-6E8A-4147-A177-3AD203B41FA5}">
                      <a16:colId xmlns:a16="http://schemas.microsoft.com/office/drawing/2014/main" val="3843198781"/>
                    </a:ext>
                  </a:extLst>
                </a:gridCol>
                <a:gridCol w="1431632">
                  <a:extLst>
                    <a:ext uri="{9D8B030D-6E8A-4147-A177-3AD203B41FA5}">
                      <a16:colId xmlns:a16="http://schemas.microsoft.com/office/drawing/2014/main" val="433048627"/>
                    </a:ext>
                  </a:extLst>
                </a:gridCol>
                <a:gridCol w="1431632">
                  <a:extLst>
                    <a:ext uri="{9D8B030D-6E8A-4147-A177-3AD203B41FA5}">
                      <a16:colId xmlns:a16="http://schemas.microsoft.com/office/drawing/2014/main" val="592280682"/>
                    </a:ext>
                  </a:extLst>
                </a:gridCol>
                <a:gridCol w="1351629">
                  <a:extLst>
                    <a:ext uri="{9D8B030D-6E8A-4147-A177-3AD203B41FA5}">
                      <a16:colId xmlns:a16="http://schemas.microsoft.com/office/drawing/2014/main" val="3704861084"/>
                    </a:ext>
                  </a:extLst>
                </a:gridCol>
              </a:tblGrid>
              <a:tr h="363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Fiscal Year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2020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2021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Annual Growth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3318261"/>
                  </a:ext>
                </a:extLst>
              </a:tr>
              <a:tr h="363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New London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$     1,253,973,537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$     1,296,673,954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$           1,308,497,452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 $     1,325,382,323 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 $     1,450,658,923 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 $     1,492,043,348 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3.6%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1001476"/>
                  </a:ext>
                </a:extLst>
              </a:tr>
              <a:tr h="363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Groton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 $     3,820,151,399 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$     3,802,539,060 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$           3,717,020,790 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 $     3,732,711,091 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 $    3,737,667,321 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2"/>
                          </a:solidFill>
                          <a:effectLst/>
                        </a:rPr>
                        <a:t> $    3,714,393,695 </a:t>
                      </a:r>
                      <a:endParaRPr lang="en-US" sz="1400" b="1" i="0" u="none" strike="noStrike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-0.6%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3364321"/>
                  </a:ext>
                </a:extLst>
              </a:tr>
              <a:tr h="363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Norwich</a:t>
                      </a:r>
                      <a:endParaRPr lang="en-US" sz="14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$     1,801,147,830 </a:t>
                      </a:r>
                      <a:endParaRPr lang="en-US" sz="14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$     1,814,259,662 </a:t>
                      </a:r>
                      <a:endParaRPr lang="en-US" sz="14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$           1,832,251,982 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$     1,874,078,028 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$     1,991,263,636 </a:t>
                      </a:r>
                      <a:endParaRPr lang="en-US" sz="14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$     2,021,168,263 </a:t>
                      </a:r>
                      <a:endParaRPr lang="en-US" sz="14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2.4%</a:t>
                      </a:r>
                      <a:endParaRPr lang="en-US" sz="14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8693009"/>
                  </a:ext>
                </a:extLst>
              </a:tr>
              <a:tr h="363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FFC000"/>
                          </a:solidFill>
                          <a:effectLst/>
                        </a:rPr>
                        <a:t>Waterford</a:t>
                      </a:r>
                      <a:endParaRPr lang="en-US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C000"/>
                          </a:solidFill>
                          <a:effectLst/>
                        </a:rPr>
                        <a:t> $     3,158,331,722 </a:t>
                      </a:r>
                      <a:endParaRPr lang="en-US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C000"/>
                          </a:solidFill>
                          <a:effectLst/>
                        </a:rPr>
                        <a:t> $     3,193,864,172 </a:t>
                      </a:r>
                      <a:endParaRPr lang="en-US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C000"/>
                          </a:solidFill>
                          <a:effectLst/>
                        </a:rPr>
                        <a:t> $           3,239,062,198 </a:t>
                      </a:r>
                      <a:endParaRPr lang="en-US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C000"/>
                          </a:solidFill>
                          <a:effectLst/>
                        </a:rPr>
                        <a:t> $     3,290,294,493 </a:t>
                      </a:r>
                      <a:endParaRPr lang="en-US" sz="1400" b="1" i="0" u="none" strike="noStrike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 $     3,301,548,695 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 $     3,332,549,847 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C000"/>
                          </a:solidFill>
                          <a:effectLst/>
                        </a:rPr>
                        <a:t>1.1%</a:t>
                      </a:r>
                      <a:endParaRPr lang="en-US" sz="1400" b="1" i="0" u="none" strike="noStrike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7982889"/>
                  </a:ext>
                </a:extLst>
              </a:tr>
              <a:tr h="363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Grand List Year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178021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F613884-3CF6-413F-B702-B5CD8E91F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618934"/>
              </p:ext>
            </p:extLst>
          </p:nvPr>
        </p:nvGraphicFramePr>
        <p:xfrm>
          <a:off x="466725" y="689492"/>
          <a:ext cx="10306050" cy="371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740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617AA8-FB11-485D-A954-B6E065E6B3D8}"/>
              </a:ext>
            </a:extLst>
          </p:cNvPr>
          <p:cNvSpPr txBox="1"/>
          <p:nvPr/>
        </p:nvSpPr>
        <p:spPr>
          <a:xfrm>
            <a:off x="-76200" y="6686550"/>
            <a:ext cx="772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Page 12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9E7146B-9D83-438C-A159-A0F813E75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973248"/>
              </p:ext>
            </p:extLst>
          </p:nvPr>
        </p:nvGraphicFramePr>
        <p:xfrm>
          <a:off x="666750" y="866774"/>
          <a:ext cx="11525250" cy="621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3C9675-7C1D-4761-9E2E-80792D7ADC72}"/>
              </a:ext>
            </a:extLst>
          </p:cNvPr>
          <p:cNvSpPr txBox="1"/>
          <p:nvPr/>
        </p:nvSpPr>
        <p:spPr>
          <a:xfrm>
            <a:off x="3274000" y="190500"/>
            <a:ext cx="6107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INTERGOVERNMENTAL REVENUES - $31.4M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919B3E-9A09-4D1F-819A-DB634E65913B}"/>
              </a:ext>
            </a:extLst>
          </p:cNvPr>
          <p:cNvCxnSpPr>
            <a:cxnSpLocks/>
          </p:cNvCxnSpPr>
          <p:nvPr/>
        </p:nvCxnSpPr>
        <p:spPr>
          <a:xfrm>
            <a:off x="2858703" y="3012707"/>
            <a:ext cx="1193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05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7F3A11-8EF1-4100-B596-2E316688EB51}"/>
              </a:ext>
            </a:extLst>
          </p:cNvPr>
          <p:cNvSpPr txBox="1"/>
          <p:nvPr/>
        </p:nvSpPr>
        <p:spPr>
          <a:xfrm>
            <a:off x="-59532" y="6691050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F0B1B-E2DA-4E45-B26E-613621F4E3B0}"/>
              </a:ext>
            </a:extLst>
          </p:cNvPr>
          <p:cNvSpPr txBox="1"/>
          <p:nvPr/>
        </p:nvSpPr>
        <p:spPr>
          <a:xfrm>
            <a:off x="10873809" y="1828548"/>
            <a:ext cx="115929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TOTAL STATE AID</a:t>
            </a:r>
          </a:p>
          <a:p>
            <a:r>
              <a:rPr lang="en-US" sz="1050" b="1" dirty="0"/>
              <a:t>Average Annual</a:t>
            </a:r>
          </a:p>
          <a:p>
            <a:r>
              <a:rPr lang="en-US" sz="1050" b="1" dirty="0"/>
              <a:t>Loss:  - 1.0%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5AEF2-B156-451B-AC2C-BC4C419D20A4}"/>
              </a:ext>
            </a:extLst>
          </p:cNvPr>
          <p:cNvSpPr txBox="1"/>
          <p:nvPr/>
        </p:nvSpPr>
        <p:spPr>
          <a:xfrm>
            <a:off x="10953750" y="2907849"/>
            <a:ext cx="10711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Education Cost </a:t>
            </a:r>
          </a:p>
          <a:p>
            <a:r>
              <a:rPr lang="en-US" sz="1050" b="1" dirty="0"/>
              <a:t>Sharing (ECS) </a:t>
            </a:r>
          </a:p>
          <a:p>
            <a:r>
              <a:rPr lang="en-US" sz="1050" b="1" dirty="0"/>
              <a:t>Average Annual</a:t>
            </a:r>
          </a:p>
          <a:p>
            <a:r>
              <a:rPr lang="en-US" sz="1050" b="1" dirty="0"/>
              <a:t>Change :   0.0%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CC7F7-07B8-433B-89B0-012CA502665B}"/>
              </a:ext>
            </a:extLst>
          </p:cNvPr>
          <p:cNvSpPr txBox="1"/>
          <p:nvPr/>
        </p:nvSpPr>
        <p:spPr>
          <a:xfrm>
            <a:off x="10901672" y="5373462"/>
            <a:ext cx="1071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Colleges &amp;</a:t>
            </a:r>
          </a:p>
          <a:p>
            <a:r>
              <a:rPr lang="en-US" sz="1050" b="1" dirty="0"/>
              <a:t>Hospital PILOT Average Annual</a:t>
            </a:r>
          </a:p>
          <a:p>
            <a:r>
              <a:rPr lang="en-US" sz="1050" b="1" dirty="0"/>
              <a:t>Loss: - 2.2%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200630-A30D-46BD-8A3E-4855A147A03D}"/>
              </a:ext>
            </a:extLst>
          </p:cNvPr>
          <p:cNvSpPr txBox="1"/>
          <p:nvPr/>
        </p:nvSpPr>
        <p:spPr>
          <a:xfrm>
            <a:off x="10839078" y="4547509"/>
            <a:ext cx="1071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General Govt State Aid Average Annual</a:t>
            </a:r>
          </a:p>
          <a:p>
            <a:r>
              <a:rPr lang="en-US" sz="1050" b="1" dirty="0"/>
              <a:t>Loss: - 3.2%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54DCFD-0260-449F-A6FA-2A610DAC309A}"/>
              </a:ext>
            </a:extLst>
          </p:cNvPr>
          <p:cNvSpPr txBox="1"/>
          <p:nvPr/>
        </p:nvSpPr>
        <p:spPr>
          <a:xfrm>
            <a:off x="9386418" y="1823356"/>
            <a:ext cx="11592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TOTAL STATE AID</a:t>
            </a:r>
          </a:p>
          <a:p>
            <a:r>
              <a:rPr lang="en-US" sz="1050" b="1" dirty="0"/>
              <a:t>FY 2009-FY 2021</a:t>
            </a:r>
          </a:p>
          <a:p>
            <a:r>
              <a:rPr lang="en-US" sz="1050" b="1" dirty="0"/>
              <a:t>Loss:  - 11.3%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09D6C5-CD8F-4901-8178-B61A0299FB37}"/>
              </a:ext>
            </a:extLst>
          </p:cNvPr>
          <p:cNvSpPr txBox="1"/>
          <p:nvPr/>
        </p:nvSpPr>
        <p:spPr>
          <a:xfrm>
            <a:off x="9328035" y="2930972"/>
            <a:ext cx="11047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Education Cost </a:t>
            </a:r>
          </a:p>
          <a:p>
            <a:r>
              <a:rPr lang="en-US" sz="1050" b="1" dirty="0"/>
              <a:t>Sharing (ECS) </a:t>
            </a:r>
          </a:p>
          <a:p>
            <a:r>
              <a:rPr lang="en-US" sz="1050" b="1" dirty="0"/>
              <a:t>FY 2009-FY 2021</a:t>
            </a:r>
          </a:p>
          <a:p>
            <a:r>
              <a:rPr lang="en-US" sz="1050" b="1" dirty="0"/>
              <a:t>Loss:  - 1.4%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25594-B67A-4248-B00C-95AE561BBFB5}"/>
              </a:ext>
            </a:extLst>
          </p:cNvPr>
          <p:cNvSpPr txBox="1"/>
          <p:nvPr/>
        </p:nvSpPr>
        <p:spPr>
          <a:xfrm>
            <a:off x="9371577" y="4661799"/>
            <a:ext cx="11047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General Govt</a:t>
            </a:r>
          </a:p>
          <a:p>
            <a:r>
              <a:rPr lang="en-US" sz="1050" b="1" dirty="0"/>
              <a:t>FY 2009-FY 2021</a:t>
            </a:r>
          </a:p>
          <a:p>
            <a:r>
              <a:rPr lang="en-US" sz="1050" b="1" dirty="0"/>
              <a:t>Loss:  - 31.1%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10C069-0C24-4733-ABCE-05341FEAE886}"/>
              </a:ext>
            </a:extLst>
          </p:cNvPr>
          <p:cNvSpPr txBox="1"/>
          <p:nvPr/>
        </p:nvSpPr>
        <p:spPr>
          <a:xfrm>
            <a:off x="9427367" y="5343518"/>
            <a:ext cx="1421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Colleges &amp;</a:t>
            </a:r>
          </a:p>
          <a:p>
            <a:r>
              <a:rPr lang="en-US" sz="1050" b="1" dirty="0"/>
              <a:t>Hospital PILOT</a:t>
            </a:r>
          </a:p>
          <a:p>
            <a:r>
              <a:rPr lang="en-US" sz="1050" b="1" dirty="0"/>
              <a:t>FY 2009-FY 2021</a:t>
            </a:r>
          </a:p>
          <a:p>
            <a:r>
              <a:rPr lang="en-US" sz="1050" b="1" dirty="0"/>
              <a:t>Loss:  - 23.4%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AC8C37-EBBE-4C4E-8660-7570915AAFD2}"/>
              </a:ext>
            </a:extLst>
          </p:cNvPr>
          <p:cNvSpPr txBox="1"/>
          <p:nvPr/>
        </p:nvSpPr>
        <p:spPr>
          <a:xfrm>
            <a:off x="9341642" y="6200768"/>
            <a:ext cx="14216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Mashantucket Fund</a:t>
            </a:r>
          </a:p>
          <a:p>
            <a:r>
              <a:rPr lang="en-US" sz="1050" b="1" dirty="0"/>
              <a:t>FY 2009-FY 2021</a:t>
            </a:r>
          </a:p>
          <a:p>
            <a:r>
              <a:rPr lang="en-US" sz="1050" b="1" dirty="0"/>
              <a:t>Loss:  - 43.6%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E5DCD-0A80-44C8-A471-ED164F05F352}"/>
              </a:ext>
            </a:extLst>
          </p:cNvPr>
          <p:cNvSpPr txBox="1"/>
          <p:nvPr/>
        </p:nvSpPr>
        <p:spPr>
          <a:xfrm>
            <a:off x="10933566" y="6229343"/>
            <a:ext cx="16918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Mashantucket Fund</a:t>
            </a:r>
          </a:p>
          <a:p>
            <a:r>
              <a:rPr lang="en-US" sz="1050" b="1" dirty="0"/>
              <a:t>Average Annual </a:t>
            </a:r>
          </a:p>
          <a:p>
            <a:r>
              <a:rPr lang="en-US" sz="1050" b="1" dirty="0"/>
              <a:t>Loss:  - 4.3%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9982AA7-7C9D-4B8C-B324-CC1653A39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14693"/>
              </p:ext>
            </p:extLst>
          </p:nvPr>
        </p:nvGraphicFramePr>
        <p:xfrm>
          <a:off x="664679" y="40735"/>
          <a:ext cx="8624266" cy="705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271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0B5763E-3BBD-46E8-BCB7-098A4DFDA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690963"/>
              </p:ext>
            </p:extLst>
          </p:nvPr>
        </p:nvGraphicFramePr>
        <p:xfrm>
          <a:off x="428625" y="85725"/>
          <a:ext cx="11658600" cy="657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BB35E7B-0585-4D77-A27F-CAC1A48DFD75}"/>
              </a:ext>
            </a:extLst>
          </p:cNvPr>
          <p:cNvSpPr txBox="1"/>
          <p:nvPr/>
        </p:nvSpPr>
        <p:spPr>
          <a:xfrm>
            <a:off x="-59532" y="6691050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14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B5763E-3BBD-46E8-BCB7-098A4DFDA2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919034"/>
              </p:ext>
            </p:extLst>
          </p:nvPr>
        </p:nvGraphicFramePr>
        <p:xfrm>
          <a:off x="285750" y="200025"/>
          <a:ext cx="12325349" cy="657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5988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5F5CC-9650-4125-B879-1F3835A12083}"/>
              </a:ext>
            </a:extLst>
          </p:cNvPr>
          <p:cNvSpPr txBox="1"/>
          <p:nvPr/>
        </p:nvSpPr>
        <p:spPr>
          <a:xfrm>
            <a:off x="3629025" y="2714625"/>
            <a:ext cx="502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/>
              <a:t>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2053F8-306C-45DC-A25E-833320622614}"/>
              </a:ext>
            </a:extLst>
          </p:cNvPr>
          <p:cNvSpPr txBox="1"/>
          <p:nvPr/>
        </p:nvSpPr>
        <p:spPr>
          <a:xfrm>
            <a:off x="-59532" y="6658392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15</a:t>
            </a:r>
          </a:p>
        </p:txBody>
      </p:sp>
    </p:spTree>
    <p:extLst>
      <p:ext uri="{BB962C8B-B14F-4D97-AF65-F5344CB8AC3E}">
        <p14:creationId xmlns:p14="http://schemas.microsoft.com/office/powerpoint/2010/main" val="115928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48832A-0408-47EB-A5B2-79636192064E}"/>
              </a:ext>
            </a:extLst>
          </p:cNvPr>
          <p:cNvSpPr txBox="1"/>
          <p:nvPr/>
        </p:nvSpPr>
        <p:spPr>
          <a:xfrm>
            <a:off x="4005943" y="1"/>
            <a:ext cx="4593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Budgeted Appropriations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B922F1-F259-46E8-91BE-82BAFF57D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883866"/>
              </p:ext>
            </p:extLst>
          </p:nvPr>
        </p:nvGraphicFramePr>
        <p:xfrm>
          <a:off x="2541185" y="438156"/>
          <a:ext cx="7006857" cy="6324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984">
                  <a:extLst>
                    <a:ext uri="{9D8B030D-6E8A-4147-A177-3AD203B41FA5}">
                      <a16:colId xmlns:a16="http://schemas.microsoft.com/office/drawing/2014/main" val="4243334145"/>
                    </a:ext>
                  </a:extLst>
                </a:gridCol>
                <a:gridCol w="463810">
                  <a:extLst>
                    <a:ext uri="{9D8B030D-6E8A-4147-A177-3AD203B41FA5}">
                      <a16:colId xmlns:a16="http://schemas.microsoft.com/office/drawing/2014/main" val="3981275974"/>
                    </a:ext>
                  </a:extLst>
                </a:gridCol>
                <a:gridCol w="3732572">
                  <a:extLst>
                    <a:ext uri="{9D8B030D-6E8A-4147-A177-3AD203B41FA5}">
                      <a16:colId xmlns:a16="http://schemas.microsoft.com/office/drawing/2014/main" val="730956055"/>
                    </a:ext>
                  </a:extLst>
                </a:gridCol>
                <a:gridCol w="2302491">
                  <a:extLst>
                    <a:ext uri="{9D8B030D-6E8A-4147-A177-3AD203B41FA5}">
                      <a16:colId xmlns:a16="http://schemas.microsoft.com/office/drawing/2014/main" val="3596557472"/>
                    </a:ext>
                  </a:extLst>
                </a:gridCol>
              </a:tblGrid>
              <a:tr h="16618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 2021 MAYORS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1106291879"/>
                  </a:ext>
                </a:extLst>
              </a:tr>
              <a:tr h="16618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BUDGET REQUEST 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1939743977"/>
                  </a:ext>
                </a:extLst>
              </a:tr>
              <a:tr h="1661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CITY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1318901736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Personnel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   20,791,850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2246677542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Fringe Benefits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               9,751,578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534874749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Operating and related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</a:rPr>
                        <a:t>                        7,434,251 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696454487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CITY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   37,977,679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2653428452"/>
                  </a:ext>
                </a:extLst>
              </a:tr>
              <a:tr h="19110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3511046474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City Debt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     4,441,832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2291116275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WC &amp; LAP Insurance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          1,974,340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1711231542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Retiree Benefits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          1,709,699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3416149629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Pension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          1,015,009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3115890302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Library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                           947,600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2226609130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Ocean Beach Park, Camp New London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</a:rPr>
                        <a:t>                            200,000 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2952449625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CITY OTHER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   10,288,480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1949473940"/>
                  </a:ext>
                </a:extLst>
              </a:tr>
              <a:tr h="17449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1461461214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CITY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$                   48,266,159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3297428988"/>
                  </a:ext>
                </a:extLst>
              </a:tr>
              <a:tr h="16618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3281598876"/>
                  </a:ext>
                </a:extLst>
              </a:tr>
              <a:tr h="1661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EDUCATION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2200338005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Educational Operating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44,224,900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774126839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City funds for Education Debt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</a:rPr>
                        <a:t>                        2,443,361 </a:t>
                      </a:r>
                      <a:endParaRPr lang="en-US" sz="12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2984014926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TOTAL EDUCATION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$                   46,668,261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481483035"/>
                  </a:ext>
                </a:extLst>
              </a:tr>
              <a:tr h="166181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2781332370"/>
                  </a:ext>
                </a:extLst>
              </a:tr>
              <a:tr h="30078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BUDGET REQUEST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$                   94,934,420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5" marR="5855" marT="5855" marB="0" anchor="b"/>
                </a:tc>
                <a:extLst>
                  <a:ext uri="{0D108BD9-81ED-4DB2-BD59-A6C34878D82A}">
                    <a16:rowId xmlns:a16="http://schemas.microsoft.com/office/drawing/2014/main" val="33338576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39D970-9DB4-4EB5-AE47-C32089D84D2C}"/>
              </a:ext>
            </a:extLst>
          </p:cNvPr>
          <p:cNvSpPr txBox="1"/>
          <p:nvPr/>
        </p:nvSpPr>
        <p:spPr>
          <a:xfrm>
            <a:off x="-59532" y="6658392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16</a:t>
            </a:r>
          </a:p>
        </p:txBody>
      </p:sp>
    </p:spTree>
    <p:extLst>
      <p:ext uri="{BB962C8B-B14F-4D97-AF65-F5344CB8AC3E}">
        <p14:creationId xmlns:p14="http://schemas.microsoft.com/office/powerpoint/2010/main" val="145121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ACE627D-23A8-4B63-94C2-C89DF8C3D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333813"/>
              </p:ext>
            </p:extLst>
          </p:nvPr>
        </p:nvGraphicFramePr>
        <p:xfrm>
          <a:off x="587228" y="80962"/>
          <a:ext cx="10863743" cy="669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532DE6-B231-4217-9521-09E93F775B47}"/>
              </a:ext>
            </a:extLst>
          </p:cNvPr>
          <p:cNvSpPr txBox="1"/>
          <p:nvPr/>
        </p:nvSpPr>
        <p:spPr>
          <a:xfrm>
            <a:off x="-70165" y="6691050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17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AA2F5AD-5A53-4239-82E0-4477ACE5E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441111"/>
              </p:ext>
            </p:extLst>
          </p:nvPr>
        </p:nvGraphicFramePr>
        <p:xfrm>
          <a:off x="238126" y="172811"/>
          <a:ext cx="11366646" cy="687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AA2F5AD-5A53-4239-82E0-4477ACE5E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171778"/>
              </p:ext>
            </p:extLst>
          </p:nvPr>
        </p:nvGraphicFramePr>
        <p:xfrm>
          <a:off x="-808075" y="617755"/>
          <a:ext cx="13099311" cy="631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D389255-7D00-4982-BF74-6AB85A293B64}"/>
              </a:ext>
            </a:extLst>
          </p:cNvPr>
          <p:cNvSpPr txBox="1"/>
          <p:nvPr/>
        </p:nvSpPr>
        <p:spPr>
          <a:xfrm>
            <a:off x="1851378" y="2686"/>
            <a:ext cx="8556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FY 2021 City and Departmental Appropriations</a:t>
            </a:r>
          </a:p>
        </p:txBody>
      </p:sp>
    </p:spTree>
    <p:extLst>
      <p:ext uri="{BB962C8B-B14F-4D97-AF65-F5344CB8AC3E}">
        <p14:creationId xmlns:p14="http://schemas.microsoft.com/office/powerpoint/2010/main" val="5820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1C51BE-CCD1-4113-BE33-ECCB4DB124BD}"/>
              </a:ext>
            </a:extLst>
          </p:cNvPr>
          <p:cNvSpPr txBox="1"/>
          <p:nvPr/>
        </p:nvSpPr>
        <p:spPr>
          <a:xfrm>
            <a:off x="-59532" y="6691050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AA7E1-9978-440E-8025-37FB05E3E5D4}"/>
              </a:ext>
            </a:extLst>
          </p:cNvPr>
          <p:cNvSpPr txBox="1"/>
          <p:nvPr/>
        </p:nvSpPr>
        <p:spPr>
          <a:xfrm>
            <a:off x="5791200" y="104776"/>
            <a:ext cx="61150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FY 2020 vs. FY 2021 Departmental Budgets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AEA5AA-1FB7-457E-BD80-E0BF40171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16170"/>
              </p:ext>
            </p:extLst>
          </p:nvPr>
        </p:nvGraphicFramePr>
        <p:xfrm>
          <a:off x="6334125" y="819151"/>
          <a:ext cx="5114925" cy="5357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4925">
                  <a:extLst>
                    <a:ext uri="{9D8B030D-6E8A-4147-A177-3AD203B41FA5}">
                      <a16:colId xmlns:a16="http://schemas.microsoft.com/office/drawing/2014/main" val="2037158316"/>
                    </a:ext>
                  </a:extLst>
                </a:gridCol>
              </a:tblGrid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Police - $702k increase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3087418899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Increase in health care of $407k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2512910235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Salary increase estimated at $220k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3641145630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2032698942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Education - $639k increase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813253878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2743227096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Public Works - $ 479k increase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3639835898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Payroll - $187k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620296247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Maintenance &amp; Supplies-$145k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2848352911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Waste fees - $93k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834869082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302443128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Fire - $320k increase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349151441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Salary and Health Insurance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3933042117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869889101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ODP - $225k increase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2302215764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Health care (2020 budget error) - 106k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960559781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Marketing &amp; Advertising - $50k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3286506466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2526248150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Finance - $227k decrease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329744760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Reduction in unfilled </a:t>
                      </a:r>
                      <a:r>
                        <a:rPr lang="en-US" sz="1400" u="none" strike="noStrike">
                          <a:effectLst/>
                        </a:rPr>
                        <a:t>staffing position (</a:t>
                      </a:r>
                      <a:r>
                        <a:rPr lang="en-US" sz="1400" u="none" strike="noStrike" dirty="0">
                          <a:effectLst/>
                        </a:rPr>
                        <a:t>Accountant &amp; IT Technician)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2221698021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1794169996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sng" strike="noStrike" dirty="0">
                          <a:effectLst/>
                        </a:rPr>
                        <a:t>Interfund Transfers - $1M decrease (net)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4108904469"/>
                  </a:ext>
                </a:extLst>
              </a:tr>
              <a:tr h="2329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Decrease in contribution to debt service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/>
                </a:tc>
                <a:extLst>
                  <a:ext uri="{0D108BD9-81ED-4DB2-BD59-A6C34878D82A}">
                    <a16:rowId xmlns:a16="http://schemas.microsoft.com/office/drawing/2014/main" val="29856664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28FD6E-EC80-464D-9C8D-25CED5F1FA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68929"/>
              </p:ext>
            </p:extLst>
          </p:nvPr>
        </p:nvGraphicFramePr>
        <p:xfrm>
          <a:off x="209550" y="200026"/>
          <a:ext cx="5534026" cy="64910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0961">
                  <a:extLst>
                    <a:ext uri="{9D8B030D-6E8A-4147-A177-3AD203B41FA5}">
                      <a16:colId xmlns:a16="http://schemas.microsoft.com/office/drawing/2014/main" val="771199788"/>
                    </a:ext>
                  </a:extLst>
                </a:gridCol>
                <a:gridCol w="1055871">
                  <a:extLst>
                    <a:ext uri="{9D8B030D-6E8A-4147-A177-3AD203B41FA5}">
                      <a16:colId xmlns:a16="http://schemas.microsoft.com/office/drawing/2014/main" val="3706572216"/>
                    </a:ext>
                  </a:extLst>
                </a:gridCol>
                <a:gridCol w="1281925">
                  <a:extLst>
                    <a:ext uri="{9D8B030D-6E8A-4147-A177-3AD203B41FA5}">
                      <a16:colId xmlns:a16="http://schemas.microsoft.com/office/drawing/2014/main" val="3637812510"/>
                    </a:ext>
                  </a:extLst>
                </a:gridCol>
                <a:gridCol w="1021535">
                  <a:extLst>
                    <a:ext uri="{9D8B030D-6E8A-4147-A177-3AD203B41FA5}">
                      <a16:colId xmlns:a16="http://schemas.microsoft.com/office/drawing/2014/main" val="598829179"/>
                    </a:ext>
                  </a:extLst>
                </a:gridCol>
                <a:gridCol w="583734">
                  <a:extLst>
                    <a:ext uri="{9D8B030D-6E8A-4147-A177-3AD203B41FA5}">
                      <a16:colId xmlns:a16="http://schemas.microsoft.com/office/drawing/2014/main" val="1841968328"/>
                    </a:ext>
                  </a:extLst>
                </a:gridCol>
              </a:tblGrid>
              <a:tr h="2400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</a:rPr>
                        <a:t>Department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FY 20 Budget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 dirty="0">
                          <a:effectLst/>
                        </a:rPr>
                        <a:t> Mayor’s 21 Budget 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sng" strike="noStrike">
                          <a:effectLst/>
                        </a:rPr>
                        <a:t>Difference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1699402376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1077050716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City Council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281,570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291,101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9,531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562350307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Probate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30,000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30,000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567825632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Personnel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248,960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250,470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1,510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836228449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Mayor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569,560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599,768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30,208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494794311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Elections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110,260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117,571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7,311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350861014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Finance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3,234,840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3,006,946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(227,894)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1606673070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City Clerk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288,930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301,319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12,389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666348283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340,000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355,000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15,000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322156209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Contingency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10,000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10,000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784679862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Police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11,566,350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12,268,567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702,217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99798571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Fire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9,017,240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9,337,453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320,213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1428989533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Emergency Mgmt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27,000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 25,500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(1,500)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799517513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Public Works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7,440,690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7,920,456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479,766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498356589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Health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199,600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200,000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400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1207888065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Recreation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474,310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551,409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77,099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4087013919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Library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885,600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947,600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62,000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378660210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Sr. Center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499,020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591,806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92,786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1346892325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ODP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1,179,890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1,405,155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225,265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1110044857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Benefits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1,731,665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1,709,699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(21,966)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939599063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Interfund Trns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11,830,175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10,789,700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(1,040,475)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638756105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 $  49,965,660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 $        50,709,520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$       743,860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1.49%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804367013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3521724390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Education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 $  43,585,900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 $        44,224,900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$       639,000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1.47%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427946428"/>
                  </a:ext>
                </a:extLst>
              </a:tr>
              <a:tr h="24005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860607583"/>
                  </a:ext>
                </a:extLst>
              </a:tr>
              <a:tr h="2496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 $  93,551,560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 $        94,934,420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$   1,382,860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1.48%</a:t>
                      </a:r>
                      <a:endParaRPr lang="en-US" sz="12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7" marR="6437" marT="6437" marB="0" anchor="b"/>
                </a:tc>
                <a:extLst>
                  <a:ext uri="{0D108BD9-81ED-4DB2-BD59-A6C34878D82A}">
                    <a16:rowId xmlns:a16="http://schemas.microsoft.com/office/drawing/2014/main" val="2386028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698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A1039-98E8-4EFD-9D04-22DB1913CFDB}"/>
              </a:ext>
            </a:extLst>
          </p:cNvPr>
          <p:cNvSpPr txBox="1"/>
          <p:nvPr/>
        </p:nvSpPr>
        <p:spPr>
          <a:xfrm>
            <a:off x="1867093" y="85525"/>
            <a:ext cx="8899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Historical Education Budget and Actual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49629-3880-41B2-B192-45A383534118}"/>
              </a:ext>
            </a:extLst>
          </p:cNvPr>
          <p:cNvSpPr txBox="1"/>
          <p:nvPr/>
        </p:nvSpPr>
        <p:spPr>
          <a:xfrm>
            <a:off x="-59532" y="6691050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6827B6-EF49-4A36-B8A1-A711D5ACDC22}"/>
              </a:ext>
            </a:extLst>
          </p:cNvPr>
          <p:cNvSpPr txBox="1"/>
          <p:nvPr/>
        </p:nvSpPr>
        <p:spPr>
          <a:xfrm>
            <a:off x="5218768" y="6427047"/>
            <a:ext cx="6813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/>
              <a:t>Mayors Recommended Taxpayer Support for Education Budget                      3.0%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3259AC1-B37D-4810-8B9B-E59AD5E50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76782"/>
              </p:ext>
            </p:extLst>
          </p:nvPr>
        </p:nvGraphicFramePr>
        <p:xfrm>
          <a:off x="203134" y="670300"/>
          <a:ext cx="11712640" cy="52969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0320">
                  <a:extLst>
                    <a:ext uri="{9D8B030D-6E8A-4147-A177-3AD203B41FA5}">
                      <a16:colId xmlns:a16="http://schemas.microsoft.com/office/drawing/2014/main" val="1730919768"/>
                    </a:ext>
                  </a:extLst>
                </a:gridCol>
                <a:gridCol w="1368636">
                  <a:extLst>
                    <a:ext uri="{9D8B030D-6E8A-4147-A177-3AD203B41FA5}">
                      <a16:colId xmlns:a16="http://schemas.microsoft.com/office/drawing/2014/main" val="4132153582"/>
                    </a:ext>
                  </a:extLst>
                </a:gridCol>
                <a:gridCol w="1325415">
                  <a:extLst>
                    <a:ext uri="{9D8B030D-6E8A-4147-A177-3AD203B41FA5}">
                      <a16:colId xmlns:a16="http://schemas.microsoft.com/office/drawing/2014/main" val="602215498"/>
                    </a:ext>
                  </a:extLst>
                </a:gridCol>
                <a:gridCol w="1224569">
                  <a:extLst>
                    <a:ext uri="{9D8B030D-6E8A-4147-A177-3AD203B41FA5}">
                      <a16:colId xmlns:a16="http://schemas.microsoft.com/office/drawing/2014/main" val="3886841372"/>
                    </a:ext>
                  </a:extLst>
                </a:gridCol>
                <a:gridCol w="1282195">
                  <a:extLst>
                    <a:ext uri="{9D8B030D-6E8A-4147-A177-3AD203B41FA5}">
                      <a16:colId xmlns:a16="http://schemas.microsoft.com/office/drawing/2014/main" val="3205926995"/>
                    </a:ext>
                  </a:extLst>
                </a:gridCol>
                <a:gridCol w="1253382">
                  <a:extLst>
                    <a:ext uri="{9D8B030D-6E8A-4147-A177-3AD203B41FA5}">
                      <a16:colId xmlns:a16="http://schemas.microsoft.com/office/drawing/2014/main" val="3907268352"/>
                    </a:ext>
                  </a:extLst>
                </a:gridCol>
                <a:gridCol w="1253382">
                  <a:extLst>
                    <a:ext uri="{9D8B030D-6E8A-4147-A177-3AD203B41FA5}">
                      <a16:colId xmlns:a16="http://schemas.microsoft.com/office/drawing/2014/main" val="2913452399"/>
                    </a:ext>
                  </a:extLst>
                </a:gridCol>
                <a:gridCol w="734741">
                  <a:extLst>
                    <a:ext uri="{9D8B030D-6E8A-4147-A177-3AD203B41FA5}">
                      <a16:colId xmlns:a16="http://schemas.microsoft.com/office/drawing/2014/main" val="3256263590"/>
                    </a:ext>
                  </a:extLst>
                </a:gridCol>
              </a:tblGrid>
              <a:tr h="25663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2018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2019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AVG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9228439"/>
                  </a:ext>
                </a:extLst>
              </a:tr>
              <a:tr h="46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Education Appropriations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41,255,706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42,445,400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42,445,400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42,445,400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43,133,020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43,585,900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INCREASE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9081709"/>
                  </a:ext>
                </a:extLst>
              </a:tr>
              <a:tr h="46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State ECS Support (incl State set aside)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22,940,565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22,940,565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22,940,560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22,778,880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22,668,320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22,481,755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2459065"/>
                  </a:ext>
                </a:extLst>
              </a:tr>
              <a:tr h="46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Taxpayer Support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18,315,141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19,504,835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19,504,840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19,666,520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20,464,700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21,104,145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8289554"/>
                  </a:ext>
                </a:extLst>
              </a:tr>
              <a:tr h="23867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2926351"/>
                  </a:ext>
                </a:extLst>
              </a:tr>
              <a:tr h="46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Taxpayer Support Budgeted Increase $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1,189,694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         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161,680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798,180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639,445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3442280"/>
                  </a:ext>
                </a:extLst>
              </a:tr>
              <a:tr h="256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Taxpayer Support Budgeted Increase 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2.9%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6038680"/>
                  </a:ext>
                </a:extLst>
              </a:tr>
              <a:tr h="33362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312849"/>
                  </a:ext>
                </a:extLst>
              </a:tr>
              <a:tr h="46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Education Actuals (2020 budget)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41,297,809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42,457,655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42,430,145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42,016,793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43,102,904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43,585,900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3444862"/>
                  </a:ext>
                </a:extLst>
              </a:tr>
              <a:tr h="46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State ECS Support (incl State set aside)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22,950,538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22,962,679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22,964,886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22,234,384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22,668,320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22,481,755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1926887"/>
                  </a:ext>
                </a:extLst>
              </a:tr>
              <a:tr h="46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Taxpayer Support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18,347,271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19,494,976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19,465,259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19,782,409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20,434,584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21,104,145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6151838"/>
                  </a:ext>
                </a:extLst>
              </a:tr>
              <a:tr h="23867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800693"/>
                  </a:ext>
                </a:extLst>
              </a:tr>
              <a:tr h="4645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Taxpayer Support Actual Increase $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1,147,705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(29,717)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317,150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652,175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 669,561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664650"/>
                  </a:ext>
                </a:extLst>
              </a:tr>
              <a:tr h="25663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Taxpayer Support Actual Increase 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-0.2%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2.8%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4938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63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B598B-1ECB-41AE-8E44-505956FCF510}"/>
              </a:ext>
            </a:extLst>
          </p:cNvPr>
          <p:cNvSpPr txBox="1"/>
          <p:nvPr/>
        </p:nvSpPr>
        <p:spPr>
          <a:xfrm>
            <a:off x="692458" y="-17553"/>
            <a:ext cx="1102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91E126-0436-4263-A1FA-A1B6C4E70F2E}"/>
              </a:ext>
            </a:extLst>
          </p:cNvPr>
          <p:cNvSpPr txBox="1"/>
          <p:nvPr/>
        </p:nvSpPr>
        <p:spPr>
          <a:xfrm>
            <a:off x="3443110" y="698222"/>
            <a:ext cx="842781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Historical Financial Performance</a:t>
            </a:r>
          </a:p>
          <a:p>
            <a:r>
              <a:rPr lang="en-US" sz="2000" b="1" dirty="0"/>
              <a:t>	-Revenues and Expenses</a:t>
            </a:r>
          </a:p>
          <a:p>
            <a:r>
              <a:rPr lang="en-US" sz="2000" b="1" dirty="0"/>
              <a:t>	-Fund Balance</a:t>
            </a:r>
          </a:p>
          <a:p>
            <a:r>
              <a:rPr lang="en-US" sz="2000" b="1" dirty="0"/>
              <a:t>FY 2021 Mayor’s Recommended Budget</a:t>
            </a:r>
          </a:p>
          <a:p>
            <a:r>
              <a:rPr lang="en-US" sz="2000" b="1" dirty="0"/>
              <a:t>	-Summary</a:t>
            </a:r>
          </a:p>
          <a:p>
            <a:r>
              <a:rPr lang="en-US" sz="2000" b="1" dirty="0"/>
              <a:t>	-Mill Rate Calculation</a:t>
            </a:r>
          </a:p>
          <a:p>
            <a:r>
              <a:rPr lang="en-US" sz="2000" b="1" dirty="0"/>
              <a:t>	-Proposed Mill Rate and Property Tax Impact</a:t>
            </a:r>
          </a:p>
          <a:p>
            <a:r>
              <a:rPr lang="en-US" sz="2000" b="1" dirty="0"/>
              <a:t>Revenues </a:t>
            </a:r>
          </a:p>
          <a:p>
            <a:r>
              <a:rPr lang="en-US" sz="2000" b="1" dirty="0"/>
              <a:t>	-Revenue Sources</a:t>
            </a:r>
          </a:p>
          <a:p>
            <a:r>
              <a:rPr lang="en-US" sz="2000" b="1" dirty="0"/>
              <a:t>	-New London Grand List Growth</a:t>
            </a:r>
          </a:p>
          <a:p>
            <a:r>
              <a:rPr lang="en-US" sz="2000" b="1" dirty="0"/>
              <a:t>	-Local Municipal Grand List Growth Comparison</a:t>
            </a:r>
          </a:p>
          <a:p>
            <a:r>
              <a:rPr lang="en-US" sz="2000" b="1" dirty="0"/>
              <a:t>	-Intergovernmental Revenues</a:t>
            </a:r>
          </a:p>
          <a:p>
            <a:r>
              <a:rPr lang="en-US" sz="2000" b="1" dirty="0"/>
              <a:t>	-Historical State Aid</a:t>
            </a:r>
          </a:p>
          <a:p>
            <a:r>
              <a:rPr lang="en-US" sz="2000" b="1" dirty="0"/>
              <a:t>	-Charges for Services</a:t>
            </a:r>
          </a:p>
          <a:p>
            <a:r>
              <a:rPr lang="en-US" sz="2000" b="1" dirty="0"/>
              <a:t>Expenditures</a:t>
            </a:r>
          </a:p>
          <a:p>
            <a:r>
              <a:rPr lang="en-US" sz="2000" b="1" dirty="0"/>
              <a:t>	-Summarized Budgeted Appropriations</a:t>
            </a:r>
          </a:p>
          <a:p>
            <a:r>
              <a:rPr lang="en-US" sz="2000" b="1" dirty="0"/>
              <a:t>	-City Departmental Budgets</a:t>
            </a:r>
          </a:p>
          <a:p>
            <a:r>
              <a:rPr lang="en-US" sz="2000" b="1" dirty="0"/>
              <a:t>	-FY2020 vs FY 2021 Budgets</a:t>
            </a:r>
          </a:p>
          <a:p>
            <a:r>
              <a:rPr lang="en-US" sz="2000" b="1" dirty="0"/>
              <a:t>	-Education Budget </a:t>
            </a:r>
          </a:p>
          <a:p>
            <a:r>
              <a:rPr lang="en-US" sz="2000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4BE9C-A963-4AC3-9023-A9BA4C74C028}"/>
              </a:ext>
            </a:extLst>
          </p:cNvPr>
          <p:cNvSpPr txBox="1"/>
          <p:nvPr/>
        </p:nvSpPr>
        <p:spPr>
          <a:xfrm>
            <a:off x="-9525" y="6562725"/>
            <a:ext cx="772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Page 2</a:t>
            </a:r>
          </a:p>
        </p:txBody>
      </p:sp>
    </p:spTree>
    <p:extLst>
      <p:ext uri="{BB962C8B-B14F-4D97-AF65-F5344CB8AC3E}">
        <p14:creationId xmlns:p14="http://schemas.microsoft.com/office/powerpoint/2010/main" val="1466022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009D3C-0386-4A61-9F4B-694DE37ECB80}"/>
              </a:ext>
            </a:extLst>
          </p:cNvPr>
          <p:cNvSpPr txBox="1"/>
          <p:nvPr/>
        </p:nvSpPr>
        <p:spPr>
          <a:xfrm>
            <a:off x="2338112" y="51432"/>
            <a:ext cx="772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FY 2021 Mayor’s Recommended Education Budget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BE08D-21E5-482B-886C-424780A3C4CD}"/>
              </a:ext>
            </a:extLst>
          </p:cNvPr>
          <p:cNvSpPr txBox="1"/>
          <p:nvPr/>
        </p:nvSpPr>
        <p:spPr>
          <a:xfrm>
            <a:off x="-59532" y="6691050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20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BFC53C-BE32-4889-BDCA-3B15F583E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61642"/>
              </p:ext>
            </p:extLst>
          </p:nvPr>
        </p:nvGraphicFramePr>
        <p:xfrm>
          <a:off x="611980" y="742951"/>
          <a:ext cx="11392177" cy="6113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6860">
                  <a:extLst>
                    <a:ext uri="{9D8B030D-6E8A-4147-A177-3AD203B41FA5}">
                      <a16:colId xmlns:a16="http://schemas.microsoft.com/office/drawing/2014/main" val="2490031343"/>
                    </a:ext>
                  </a:extLst>
                </a:gridCol>
                <a:gridCol w="1486107">
                  <a:extLst>
                    <a:ext uri="{9D8B030D-6E8A-4147-A177-3AD203B41FA5}">
                      <a16:colId xmlns:a16="http://schemas.microsoft.com/office/drawing/2014/main" val="3702984372"/>
                    </a:ext>
                  </a:extLst>
                </a:gridCol>
                <a:gridCol w="1439177">
                  <a:extLst>
                    <a:ext uri="{9D8B030D-6E8A-4147-A177-3AD203B41FA5}">
                      <a16:colId xmlns:a16="http://schemas.microsoft.com/office/drawing/2014/main" val="1395079983"/>
                    </a:ext>
                  </a:extLst>
                </a:gridCol>
                <a:gridCol w="1032452">
                  <a:extLst>
                    <a:ext uri="{9D8B030D-6E8A-4147-A177-3AD203B41FA5}">
                      <a16:colId xmlns:a16="http://schemas.microsoft.com/office/drawing/2014/main" val="565265662"/>
                    </a:ext>
                  </a:extLst>
                </a:gridCol>
                <a:gridCol w="766517">
                  <a:extLst>
                    <a:ext uri="{9D8B030D-6E8A-4147-A177-3AD203B41FA5}">
                      <a16:colId xmlns:a16="http://schemas.microsoft.com/office/drawing/2014/main" val="3929171119"/>
                    </a:ext>
                  </a:extLst>
                </a:gridCol>
                <a:gridCol w="82126">
                  <a:extLst>
                    <a:ext uri="{9D8B030D-6E8A-4147-A177-3AD203B41FA5}">
                      <a16:colId xmlns:a16="http://schemas.microsoft.com/office/drawing/2014/main" val="3833707497"/>
                    </a:ext>
                  </a:extLst>
                </a:gridCol>
                <a:gridCol w="1392247">
                  <a:extLst>
                    <a:ext uri="{9D8B030D-6E8A-4147-A177-3AD203B41FA5}">
                      <a16:colId xmlns:a16="http://schemas.microsoft.com/office/drawing/2014/main" val="2161079604"/>
                    </a:ext>
                  </a:extLst>
                </a:gridCol>
                <a:gridCol w="1110669">
                  <a:extLst>
                    <a:ext uri="{9D8B030D-6E8A-4147-A177-3AD203B41FA5}">
                      <a16:colId xmlns:a16="http://schemas.microsoft.com/office/drawing/2014/main" val="1977934655"/>
                    </a:ext>
                  </a:extLst>
                </a:gridCol>
                <a:gridCol w="876022">
                  <a:extLst>
                    <a:ext uri="{9D8B030D-6E8A-4147-A177-3AD203B41FA5}">
                      <a16:colId xmlns:a16="http://schemas.microsoft.com/office/drawing/2014/main" val="2716258983"/>
                    </a:ext>
                  </a:extLst>
                </a:gridCol>
              </a:tblGrid>
              <a:tr h="415998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 2021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Inc/(Dec)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Inc/(Dec)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Inc/(Dec)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Inc/(Dec)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1713774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Education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from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from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2021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from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from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3034464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Budget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Mayors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 2020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4680364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Request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Budget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Budget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Budget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Budget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Budget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4924531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44,781,954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1,196,054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44,224,900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639,000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1.44%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835672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FY 2021 State ECS Recommendation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28,628,975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0524241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FY 2021 State Alliance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(5,688,409)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6193788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FY 2021 estimated City Educational funding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22,940,566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4769325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2% State set-aside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  (458,811)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7415909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FY 2021 Revised State ECS Support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22,481,754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22,481,754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(0)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22,481,754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  (0)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75377353"/>
                  </a:ext>
                </a:extLst>
              </a:tr>
              <a:tr h="340736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5574278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Taxpayer Support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22,300,200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1,196,054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21,743,146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639,000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3.1%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7212039"/>
                  </a:ext>
                </a:extLst>
              </a:tr>
              <a:tr h="366382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497907"/>
                  </a:ext>
                </a:extLst>
              </a:tr>
              <a:tr h="66315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Taxpayer Support Budgeted Increase $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1,196,055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</a:rPr>
                        <a:t>         $       639,000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591738"/>
                  </a:ext>
                </a:extLst>
              </a:tr>
              <a:tr h="66315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Taxpayer Support Budgeted Increase 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5.8%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</a:rPr>
                        <a:t>3.1%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642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329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27F9E-0370-42F7-BF79-88793B6A343D}"/>
              </a:ext>
            </a:extLst>
          </p:cNvPr>
          <p:cNvSpPr txBox="1"/>
          <p:nvPr/>
        </p:nvSpPr>
        <p:spPr>
          <a:xfrm>
            <a:off x="4995587" y="403857"/>
            <a:ext cx="1816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SUMMARY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7307C1-F22F-49B7-80E1-E8698C2F8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43560"/>
              </p:ext>
            </p:extLst>
          </p:nvPr>
        </p:nvGraphicFramePr>
        <p:xfrm>
          <a:off x="66676" y="1343025"/>
          <a:ext cx="11887199" cy="1855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3569">
                  <a:extLst>
                    <a:ext uri="{9D8B030D-6E8A-4147-A177-3AD203B41FA5}">
                      <a16:colId xmlns:a16="http://schemas.microsoft.com/office/drawing/2014/main" val="1995742388"/>
                    </a:ext>
                  </a:extLst>
                </a:gridCol>
                <a:gridCol w="2481799">
                  <a:extLst>
                    <a:ext uri="{9D8B030D-6E8A-4147-A177-3AD203B41FA5}">
                      <a16:colId xmlns:a16="http://schemas.microsoft.com/office/drawing/2014/main" val="3561080054"/>
                    </a:ext>
                  </a:extLst>
                </a:gridCol>
                <a:gridCol w="2224254">
                  <a:extLst>
                    <a:ext uri="{9D8B030D-6E8A-4147-A177-3AD203B41FA5}">
                      <a16:colId xmlns:a16="http://schemas.microsoft.com/office/drawing/2014/main" val="3717031529"/>
                    </a:ext>
                  </a:extLst>
                </a:gridCol>
                <a:gridCol w="2159866">
                  <a:extLst>
                    <a:ext uri="{9D8B030D-6E8A-4147-A177-3AD203B41FA5}">
                      <a16:colId xmlns:a16="http://schemas.microsoft.com/office/drawing/2014/main" val="2971484412"/>
                    </a:ext>
                  </a:extLst>
                </a:gridCol>
                <a:gridCol w="1527711">
                  <a:extLst>
                    <a:ext uri="{9D8B030D-6E8A-4147-A177-3AD203B41FA5}">
                      <a16:colId xmlns:a16="http://schemas.microsoft.com/office/drawing/2014/main" val="2936725615"/>
                    </a:ext>
                  </a:extLst>
                </a:gridCol>
              </a:tblGrid>
              <a:tr h="463828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     FY 2020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FY 2021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               Increase $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Increase %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8965516"/>
                  </a:ext>
                </a:extLst>
              </a:tr>
              <a:tr h="4638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General Government Budget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$                   49,965,660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$              50,709,520 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 $                   743,860 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1.49%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9220323"/>
                  </a:ext>
                </a:extLst>
              </a:tr>
              <a:tr h="4638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Education Budget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$                   43,585,900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$              44,224,900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$                   639,000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1.47%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5505218"/>
                  </a:ext>
                </a:extLst>
              </a:tr>
              <a:tr h="4638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Total City Budget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$                   93,551,560 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$              94,934,420 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$                1,382,860 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1.48%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80821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C5EE27-A43D-468E-B58A-628A82F4D25C}"/>
              </a:ext>
            </a:extLst>
          </p:cNvPr>
          <p:cNvCxnSpPr>
            <a:cxnSpLocks/>
          </p:cNvCxnSpPr>
          <p:nvPr/>
        </p:nvCxnSpPr>
        <p:spPr>
          <a:xfrm>
            <a:off x="142876" y="2724150"/>
            <a:ext cx="118109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20F350E-78E6-4CE3-B984-7367E87E4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92191"/>
              </p:ext>
            </p:extLst>
          </p:nvPr>
        </p:nvGraphicFramePr>
        <p:xfrm>
          <a:off x="142876" y="3733641"/>
          <a:ext cx="11810999" cy="1195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1152">
                  <a:extLst>
                    <a:ext uri="{9D8B030D-6E8A-4147-A177-3AD203B41FA5}">
                      <a16:colId xmlns:a16="http://schemas.microsoft.com/office/drawing/2014/main" val="211984028"/>
                    </a:ext>
                  </a:extLst>
                </a:gridCol>
                <a:gridCol w="2498421">
                  <a:extLst>
                    <a:ext uri="{9D8B030D-6E8A-4147-A177-3AD203B41FA5}">
                      <a16:colId xmlns:a16="http://schemas.microsoft.com/office/drawing/2014/main" val="3657511791"/>
                    </a:ext>
                  </a:extLst>
                </a:gridCol>
                <a:gridCol w="2239150">
                  <a:extLst>
                    <a:ext uri="{9D8B030D-6E8A-4147-A177-3AD203B41FA5}">
                      <a16:colId xmlns:a16="http://schemas.microsoft.com/office/drawing/2014/main" val="3993474333"/>
                    </a:ext>
                  </a:extLst>
                </a:gridCol>
                <a:gridCol w="2174333">
                  <a:extLst>
                    <a:ext uri="{9D8B030D-6E8A-4147-A177-3AD203B41FA5}">
                      <a16:colId xmlns:a16="http://schemas.microsoft.com/office/drawing/2014/main" val="4140933226"/>
                    </a:ext>
                  </a:extLst>
                </a:gridCol>
                <a:gridCol w="1537943">
                  <a:extLst>
                    <a:ext uri="{9D8B030D-6E8A-4147-A177-3AD203B41FA5}">
                      <a16:colId xmlns:a16="http://schemas.microsoft.com/office/drawing/2014/main" val="2483280303"/>
                    </a:ext>
                  </a:extLst>
                </a:gridCol>
              </a:tblGrid>
              <a:tr h="576342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FY 2020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 FY 2021 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($ Decrease)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(% Decrease)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604198"/>
                  </a:ext>
                </a:extLst>
              </a:tr>
              <a:tr h="57634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Total City Mill Rate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                              0.03990 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  0.03819 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  (0.00171)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-4.48%</a:t>
                      </a:r>
                      <a:endParaRPr lang="en-US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039104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8463AB-A20C-4E9E-8538-54939D078397}"/>
              </a:ext>
            </a:extLst>
          </p:cNvPr>
          <p:cNvCxnSpPr>
            <a:cxnSpLocks/>
            <a:stCxn id="10" idx="1"/>
          </p:cNvCxnSpPr>
          <p:nvPr/>
        </p:nvCxnSpPr>
        <p:spPr>
          <a:xfrm flipV="1">
            <a:off x="142876" y="4324350"/>
            <a:ext cx="11839574" cy="7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4B14B66-EBB2-4F4E-BA28-0E3EBF724B68}"/>
              </a:ext>
            </a:extLst>
          </p:cNvPr>
          <p:cNvSpPr txBox="1"/>
          <p:nvPr/>
        </p:nvSpPr>
        <p:spPr>
          <a:xfrm>
            <a:off x="-59532" y="6691050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21</a:t>
            </a:r>
          </a:p>
        </p:txBody>
      </p:sp>
    </p:spTree>
    <p:extLst>
      <p:ext uri="{BB962C8B-B14F-4D97-AF65-F5344CB8AC3E}">
        <p14:creationId xmlns:p14="http://schemas.microsoft.com/office/powerpoint/2010/main" val="3325307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6F4F41-FFF7-4ADF-917B-E12C20676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39" y="1344028"/>
            <a:ext cx="4197814" cy="2593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FFD35E-D04D-49E4-80D5-6D50B6C554D3}"/>
              </a:ext>
            </a:extLst>
          </p:cNvPr>
          <p:cNvSpPr txBox="1"/>
          <p:nvPr/>
        </p:nvSpPr>
        <p:spPr>
          <a:xfrm>
            <a:off x="435006" y="417245"/>
            <a:ext cx="11159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The City of New London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B598B-1ECB-41AE-8E44-505956FCF510}"/>
              </a:ext>
            </a:extLst>
          </p:cNvPr>
          <p:cNvSpPr txBox="1"/>
          <p:nvPr/>
        </p:nvSpPr>
        <p:spPr>
          <a:xfrm>
            <a:off x="160478" y="5249912"/>
            <a:ext cx="11074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EB237-8153-4FAB-9DA5-CE8AD9F14AF9}"/>
              </a:ext>
            </a:extLst>
          </p:cNvPr>
          <p:cNvSpPr txBox="1"/>
          <p:nvPr/>
        </p:nvSpPr>
        <p:spPr>
          <a:xfrm>
            <a:off x="-59532" y="6691050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22</a:t>
            </a:r>
          </a:p>
        </p:txBody>
      </p:sp>
    </p:spTree>
    <p:extLst>
      <p:ext uri="{BB962C8B-B14F-4D97-AF65-F5344CB8AC3E}">
        <p14:creationId xmlns:p14="http://schemas.microsoft.com/office/powerpoint/2010/main" val="99318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237554-6EC4-4C0D-BC7D-605D704BA995}"/>
              </a:ext>
            </a:extLst>
          </p:cNvPr>
          <p:cNvSpPr txBox="1"/>
          <p:nvPr/>
        </p:nvSpPr>
        <p:spPr>
          <a:xfrm>
            <a:off x="-76200" y="6686550"/>
            <a:ext cx="772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Page 3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89707C-0194-4A83-BA3A-732736E0D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938880"/>
              </p:ext>
            </p:extLst>
          </p:nvPr>
        </p:nvGraphicFramePr>
        <p:xfrm>
          <a:off x="190501" y="381001"/>
          <a:ext cx="11515724" cy="452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F0DB4-B674-4FBF-AB71-439C806C8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26145"/>
              </p:ext>
            </p:extLst>
          </p:nvPr>
        </p:nvGraphicFramePr>
        <p:xfrm>
          <a:off x="190501" y="5010149"/>
          <a:ext cx="11763372" cy="1533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283">
                  <a:extLst>
                    <a:ext uri="{9D8B030D-6E8A-4147-A177-3AD203B41FA5}">
                      <a16:colId xmlns:a16="http://schemas.microsoft.com/office/drawing/2014/main" val="387615265"/>
                    </a:ext>
                  </a:extLst>
                </a:gridCol>
                <a:gridCol w="1281560">
                  <a:extLst>
                    <a:ext uri="{9D8B030D-6E8A-4147-A177-3AD203B41FA5}">
                      <a16:colId xmlns:a16="http://schemas.microsoft.com/office/drawing/2014/main" val="2628700034"/>
                    </a:ext>
                  </a:extLst>
                </a:gridCol>
                <a:gridCol w="1281560">
                  <a:extLst>
                    <a:ext uri="{9D8B030D-6E8A-4147-A177-3AD203B41FA5}">
                      <a16:colId xmlns:a16="http://schemas.microsoft.com/office/drawing/2014/main" val="1779807569"/>
                    </a:ext>
                  </a:extLst>
                </a:gridCol>
                <a:gridCol w="1281560">
                  <a:extLst>
                    <a:ext uri="{9D8B030D-6E8A-4147-A177-3AD203B41FA5}">
                      <a16:colId xmlns:a16="http://schemas.microsoft.com/office/drawing/2014/main" val="2982787343"/>
                    </a:ext>
                  </a:extLst>
                </a:gridCol>
                <a:gridCol w="1281560">
                  <a:extLst>
                    <a:ext uri="{9D8B030D-6E8A-4147-A177-3AD203B41FA5}">
                      <a16:colId xmlns:a16="http://schemas.microsoft.com/office/drawing/2014/main" val="2574349857"/>
                    </a:ext>
                  </a:extLst>
                </a:gridCol>
                <a:gridCol w="1281560">
                  <a:extLst>
                    <a:ext uri="{9D8B030D-6E8A-4147-A177-3AD203B41FA5}">
                      <a16:colId xmlns:a16="http://schemas.microsoft.com/office/drawing/2014/main" val="3229992611"/>
                    </a:ext>
                  </a:extLst>
                </a:gridCol>
                <a:gridCol w="1281560">
                  <a:extLst>
                    <a:ext uri="{9D8B030D-6E8A-4147-A177-3AD203B41FA5}">
                      <a16:colId xmlns:a16="http://schemas.microsoft.com/office/drawing/2014/main" val="705756209"/>
                    </a:ext>
                  </a:extLst>
                </a:gridCol>
                <a:gridCol w="1281560">
                  <a:extLst>
                    <a:ext uri="{9D8B030D-6E8A-4147-A177-3AD203B41FA5}">
                      <a16:colId xmlns:a16="http://schemas.microsoft.com/office/drawing/2014/main" val="1819500304"/>
                    </a:ext>
                  </a:extLst>
                </a:gridCol>
                <a:gridCol w="1133169">
                  <a:extLst>
                    <a:ext uri="{9D8B030D-6E8A-4147-A177-3AD203B41FA5}">
                      <a16:colId xmlns:a16="http://schemas.microsoft.com/office/drawing/2014/main" val="3662430484"/>
                    </a:ext>
                  </a:extLst>
                </a:gridCol>
              </a:tblGrid>
              <a:tr h="38338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Avg. Growth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506565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Revenues</a:t>
                      </a:r>
                      <a:endParaRPr lang="en-US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$    80,613,875 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$    81,999,709 </a:t>
                      </a:r>
                      <a:endParaRPr lang="en-US" sz="1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$    86,264,613 </a:t>
                      </a:r>
                      <a:endParaRPr lang="en-US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$    86,665,349 </a:t>
                      </a:r>
                      <a:endParaRPr lang="en-US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$    90,791,973 </a:t>
                      </a:r>
                      <a:endParaRPr lang="en-US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$    92,808,426 </a:t>
                      </a:r>
                      <a:endParaRPr lang="en-US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$    94,071,882 </a:t>
                      </a:r>
                      <a:endParaRPr lang="en-US" sz="14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2.6%</a:t>
                      </a:r>
                      <a:endParaRPr lang="en-US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5799628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7777159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Expenses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 $    75,166,494 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</a:rPr>
                        <a:t> $    75,876,946 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78,675,446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81,166,073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81,390,475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81,386,235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$    83,475,035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1.8%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3787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1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907B51-4627-4F10-BE4A-F8885A9CAD60}"/>
              </a:ext>
            </a:extLst>
          </p:cNvPr>
          <p:cNvSpPr txBox="1"/>
          <p:nvPr/>
        </p:nvSpPr>
        <p:spPr>
          <a:xfrm>
            <a:off x="-76200" y="6686550"/>
            <a:ext cx="772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Page 4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0C9F2D-5870-44F5-B9A8-999DB07D5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492280"/>
              </p:ext>
            </p:extLst>
          </p:nvPr>
        </p:nvGraphicFramePr>
        <p:xfrm>
          <a:off x="-914400" y="50800"/>
          <a:ext cx="13239750" cy="349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202EDC-D241-4413-8357-F8677EE34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05092"/>
              </p:ext>
            </p:extLst>
          </p:nvPr>
        </p:nvGraphicFramePr>
        <p:xfrm>
          <a:off x="142874" y="3561238"/>
          <a:ext cx="11934828" cy="3125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5249">
                  <a:extLst>
                    <a:ext uri="{9D8B030D-6E8A-4147-A177-3AD203B41FA5}">
                      <a16:colId xmlns:a16="http://schemas.microsoft.com/office/drawing/2014/main" val="1681626107"/>
                    </a:ext>
                  </a:extLst>
                </a:gridCol>
                <a:gridCol w="1324259">
                  <a:extLst>
                    <a:ext uri="{9D8B030D-6E8A-4147-A177-3AD203B41FA5}">
                      <a16:colId xmlns:a16="http://schemas.microsoft.com/office/drawing/2014/main" val="3713912722"/>
                    </a:ext>
                  </a:extLst>
                </a:gridCol>
                <a:gridCol w="1324259">
                  <a:extLst>
                    <a:ext uri="{9D8B030D-6E8A-4147-A177-3AD203B41FA5}">
                      <a16:colId xmlns:a16="http://schemas.microsoft.com/office/drawing/2014/main" val="618830048"/>
                    </a:ext>
                  </a:extLst>
                </a:gridCol>
                <a:gridCol w="1324259">
                  <a:extLst>
                    <a:ext uri="{9D8B030D-6E8A-4147-A177-3AD203B41FA5}">
                      <a16:colId xmlns:a16="http://schemas.microsoft.com/office/drawing/2014/main" val="551015684"/>
                    </a:ext>
                  </a:extLst>
                </a:gridCol>
                <a:gridCol w="1324259">
                  <a:extLst>
                    <a:ext uri="{9D8B030D-6E8A-4147-A177-3AD203B41FA5}">
                      <a16:colId xmlns:a16="http://schemas.microsoft.com/office/drawing/2014/main" val="2280675306"/>
                    </a:ext>
                  </a:extLst>
                </a:gridCol>
                <a:gridCol w="1324259">
                  <a:extLst>
                    <a:ext uri="{9D8B030D-6E8A-4147-A177-3AD203B41FA5}">
                      <a16:colId xmlns:a16="http://schemas.microsoft.com/office/drawing/2014/main" val="2084129240"/>
                    </a:ext>
                  </a:extLst>
                </a:gridCol>
                <a:gridCol w="1419142">
                  <a:extLst>
                    <a:ext uri="{9D8B030D-6E8A-4147-A177-3AD203B41FA5}">
                      <a16:colId xmlns:a16="http://schemas.microsoft.com/office/drawing/2014/main" val="3238656550"/>
                    </a:ext>
                  </a:extLst>
                </a:gridCol>
                <a:gridCol w="1419142">
                  <a:extLst>
                    <a:ext uri="{9D8B030D-6E8A-4147-A177-3AD203B41FA5}">
                      <a16:colId xmlns:a16="http://schemas.microsoft.com/office/drawing/2014/main" val="250471687"/>
                    </a:ext>
                  </a:extLst>
                </a:gridCol>
              </a:tblGrid>
              <a:tr h="44647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328590"/>
                  </a:ext>
                </a:extLst>
              </a:tr>
              <a:tr h="44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Fund Balance Change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 $              208,169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848,163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 $          1,925,668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 $              480,800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 $          3,490,698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 $             4,605,241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 $             4,057,969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2214551"/>
                  </a:ext>
                </a:extLst>
              </a:tr>
              <a:tr h="44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Final Fund Balance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$          1,471,158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 $          2,319,321 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 $          4,244,989 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 $          4,725,789 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 $          8,216,487 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B050"/>
                          </a:solidFill>
                          <a:effectLst/>
                        </a:rPr>
                        <a:t> $          11,021,728 </a:t>
                      </a:r>
                      <a:endParaRPr lang="en-US" sz="14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 $          15,079,697 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8106618"/>
                  </a:ext>
                </a:extLst>
              </a:tr>
              <a:tr h="44647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7440380"/>
                  </a:ext>
                </a:extLst>
              </a:tr>
              <a:tr h="44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Operating Budget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   80,405,706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   81,151,546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   84,338,945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$        86,184,549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$        87,301,275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$          88,203,185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 $          93,551,560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4232222"/>
                  </a:ext>
                </a:extLst>
              </a:tr>
              <a:tr h="44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FB as a % of Op Budget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2.9%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5.0%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12.5%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16.1%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1449991"/>
                  </a:ext>
                </a:extLst>
              </a:tr>
              <a:tr h="446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Fund Balance Policy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NA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10.3%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4344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3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1C1821-DE05-488B-B367-0D250526C824}"/>
              </a:ext>
            </a:extLst>
          </p:cNvPr>
          <p:cNvSpPr txBox="1"/>
          <p:nvPr/>
        </p:nvSpPr>
        <p:spPr>
          <a:xfrm>
            <a:off x="1790700" y="200025"/>
            <a:ext cx="8532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FY 2021 MAYOR’S RECOMMENDED BUDGET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D2DB0-5A18-4B1D-B0DE-6C8C91113AD8}"/>
              </a:ext>
            </a:extLst>
          </p:cNvPr>
          <p:cNvSpPr txBox="1"/>
          <p:nvPr/>
        </p:nvSpPr>
        <p:spPr>
          <a:xfrm>
            <a:off x="-76200" y="6686550"/>
            <a:ext cx="772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Page 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9E7F2D-75E2-4A79-A928-FF442B85B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932691"/>
              </p:ext>
            </p:extLst>
          </p:nvPr>
        </p:nvGraphicFramePr>
        <p:xfrm>
          <a:off x="1504950" y="849716"/>
          <a:ext cx="8667750" cy="570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6473">
                  <a:extLst>
                    <a:ext uri="{9D8B030D-6E8A-4147-A177-3AD203B41FA5}">
                      <a16:colId xmlns:a16="http://schemas.microsoft.com/office/drawing/2014/main" val="910034319"/>
                    </a:ext>
                  </a:extLst>
                </a:gridCol>
                <a:gridCol w="4424436">
                  <a:extLst>
                    <a:ext uri="{9D8B030D-6E8A-4147-A177-3AD203B41FA5}">
                      <a16:colId xmlns:a16="http://schemas.microsoft.com/office/drawing/2014/main" val="1680139765"/>
                    </a:ext>
                  </a:extLst>
                </a:gridCol>
                <a:gridCol w="3656841">
                  <a:extLst>
                    <a:ext uri="{9D8B030D-6E8A-4147-A177-3AD203B41FA5}">
                      <a16:colId xmlns:a16="http://schemas.microsoft.com/office/drawing/2014/main" val="516404427"/>
                    </a:ext>
                  </a:extLst>
                </a:gridCol>
              </a:tblGrid>
              <a:tr h="23094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       FY 2021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612002360"/>
                  </a:ext>
                </a:extLst>
              </a:tr>
              <a:tr h="23094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       Mayors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2975138202"/>
                  </a:ext>
                </a:extLst>
              </a:tr>
              <a:tr h="23094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       Budget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2895197424"/>
                  </a:ext>
                </a:extLst>
              </a:tr>
              <a:tr h="230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Revenues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3003857159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Taxes, net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$                   57,435,763 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226060247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Intergovernmental 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$                   31,382,403 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725641612"/>
                  </a:ext>
                </a:extLst>
              </a:tr>
              <a:tr h="49194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Charges for Services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$                      3,689,890 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3155157863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Other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sng" strike="noStrike" dirty="0">
                          <a:effectLst/>
                        </a:rPr>
                        <a:t>$                      2,426,364 </a:t>
                      </a:r>
                      <a:endParaRPr lang="en-US" sz="16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670013536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 Revenues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$                   94,934,420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3765355238"/>
                  </a:ext>
                </a:extLst>
              </a:tr>
              <a:tr h="230943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4081125977"/>
                  </a:ext>
                </a:extLst>
              </a:tr>
              <a:tr h="23094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Expenditures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2801209340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Personnel 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         20,791,850 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2228030624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Fringe Benefits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            9,751,578 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3650012611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Operating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            7,434,251                  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3928376660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Debt Service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            6,885,193 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3305787975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Education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$                    44,224,900 </a:t>
                      </a:r>
                      <a:endParaRPr lang="en-US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3218898403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Other</a:t>
                      </a:r>
                      <a:endParaRPr lang="en-US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sng" strike="noStrike" dirty="0">
                          <a:effectLst/>
                        </a:rPr>
                        <a:t>$                      5,846,648 </a:t>
                      </a:r>
                      <a:endParaRPr lang="en-US" sz="16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4179551090"/>
                  </a:ext>
                </a:extLst>
              </a:tr>
              <a:tr h="336732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Total Expenditures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 $                   94,934,420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49" marR="7849" marT="7849" marB="0" anchor="b"/>
                </a:tc>
                <a:extLst>
                  <a:ext uri="{0D108BD9-81ED-4DB2-BD59-A6C34878D82A}">
                    <a16:rowId xmlns:a16="http://schemas.microsoft.com/office/drawing/2014/main" val="3912938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0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83910F-A443-4751-B982-B3FA30F0DC1E}"/>
              </a:ext>
            </a:extLst>
          </p:cNvPr>
          <p:cNvSpPr txBox="1"/>
          <p:nvPr/>
        </p:nvSpPr>
        <p:spPr>
          <a:xfrm>
            <a:off x="611981" y="20918"/>
            <a:ext cx="10541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Mill Rate Calculation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C9DDCF-6650-4696-A0B3-C52140670453}"/>
              </a:ext>
            </a:extLst>
          </p:cNvPr>
          <p:cNvSpPr/>
          <p:nvPr/>
        </p:nvSpPr>
        <p:spPr>
          <a:xfrm>
            <a:off x="5945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7C7EC9-C2E6-4D66-8649-A598B64ECBEA}"/>
              </a:ext>
            </a:extLst>
          </p:cNvPr>
          <p:cNvSpPr/>
          <p:nvPr/>
        </p:nvSpPr>
        <p:spPr>
          <a:xfrm>
            <a:off x="5945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0AC043-261D-4238-96F8-31C88723F96D}"/>
              </a:ext>
            </a:extLst>
          </p:cNvPr>
          <p:cNvSpPr txBox="1"/>
          <p:nvPr/>
        </p:nvSpPr>
        <p:spPr>
          <a:xfrm>
            <a:off x="-59532" y="6658392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EA5B51-9FFC-463A-8BB2-7C1B7C6F2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99213"/>
              </p:ext>
            </p:extLst>
          </p:nvPr>
        </p:nvGraphicFramePr>
        <p:xfrm>
          <a:off x="800100" y="638174"/>
          <a:ext cx="8391525" cy="6085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262">
                  <a:extLst>
                    <a:ext uri="{9D8B030D-6E8A-4147-A177-3AD203B41FA5}">
                      <a16:colId xmlns:a16="http://schemas.microsoft.com/office/drawing/2014/main" val="1595552225"/>
                    </a:ext>
                  </a:extLst>
                </a:gridCol>
                <a:gridCol w="370670">
                  <a:extLst>
                    <a:ext uri="{9D8B030D-6E8A-4147-A177-3AD203B41FA5}">
                      <a16:colId xmlns:a16="http://schemas.microsoft.com/office/drawing/2014/main" val="2171455130"/>
                    </a:ext>
                  </a:extLst>
                </a:gridCol>
                <a:gridCol w="3197015">
                  <a:extLst>
                    <a:ext uri="{9D8B030D-6E8A-4147-A177-3AD203B41FA5}">
                      <a16:colId xmlns:a16="http://schemas.microsoft.com/office/drawing/2014/main" val="3303077496"/>
                    </a:ext>
                  </a:extLst>
                </a:gridCol>
                <a:gridCol w="1956306">
                  <a:extLst>
                    <a:ext uri="{9D8B030D-6E8A-4147-A177-3AD203B41FA5}">
                      <a16:colId xmlns:a16="http://schemas.microsoft.com/office/drawing/2014/main" val="365356960"/>
                    </a:ext>
                  </a:extLst>
                </a:gridCol>
                <a:gridCol w="1899676">
                  <a:extLst>
                    <a:ext uri="{9D8B030D-6E8A-4147-A177-3AD203B41FA5}">
                      <a16:colId xmlns:a16="http://schemas.microsoft.com/office/drawing/2014/main" val="2428539790"/>
                    </a:ext>
                  </a:extLst>
                </a:gridCol>
                <a:gridCol w="576596">
                  <a:extLst>
                    <a:ext uri="{9D8B030D-6E8A-4147-A177-3AD203B41FA5}">
                      <a16:colId xmlns:a16="http://schemas.microsoft.com/office/drawing/2014/main" val="3871587655"/>
                    </a:ext>
                  </a:extLst>
                </a:gridCol>
              </a:tblGrid>
              <a:tr h="1815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Tax Warrant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2902533090"/>
                  </a:ext>
                </a:extLst>
              </a:tr>
              <a:tr h="1815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Computation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576103733"/>
                  </a:ext>
                </a:extLst>
              </a:tr>
              <a:tr h="1815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Proposed Budget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717195923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City General Fund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50,709,520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3646713504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Board of Education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sng" strike="noStrike" dirty="0">
                          <a:effectLst/>
                        </a:rPr>
                        <a:t> $              44,224,900 </a:t>
                      </a:r>
                      <a:endParaRPr lang="en-US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2145499639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Total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$              94,934,420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 $             94,934,420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2331414857"/>
                  </a:ext>
                </a:extLst>
              </a:tr>
              <a:tr h="1815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3628876478"/>
                  </a:ext>
                </a:extLst>
              </a:tr>
              <a:tr h="1815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Non tax related items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2944488074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Supplemental Motor Vehicle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(550,000)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182597876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Collections on Suspense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          (125,000)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3197544854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Prior Year Lists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    (450,000)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1905563627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Non-Tax Revenues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sng" strike="noStrike" dirty="0">
                          <a:effectLst/>
                        </a:rPr>
                        <a:t>$            (37,498,657)</a:t>
                      </a:r>
                      <a:endParaRPr lang="en-US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3992894351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Funds not needed from tax revenues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$            (38,623,657)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sng" strike="noStrike" dirty="0">
                          <a:effectLst/>
                        </a:rPr>
                        <a:t>$           (38,623,657)</a:t>
                      </a:r>
                      <a:endParaRPr lang="en-US" sz="12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2173127175"/>
                  </a:ext>
                </a:extLst>
              </a:tr>
              <a:tr h="1815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1306576017"/>
                  </a:ext>
                </a:extLst>
              </a:tr>
              <a:tr h="2508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Amount to Raise by Taxes (current levy)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 $             56,310,763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751475299"/>
                  </a:ext>
                </a:extLst>
              </a:tr>
              <a:tr h="18156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Other amounts needed to raise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3356695696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Reserve for Uncollected Taxes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$                     50,000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119281697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Elderly Program Exemptions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$                    122,100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2887670437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Veterans Exemptions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sng" strike="noStrike" dirty="0">
                          <a:effectLst/>
                        </a:rPr>
                        <a:t>$                       10,000 </a:t>
                      </a:r>
                      <a:endParaRPr lang="en-US" sz="1200" b="0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2480795054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         </a:t>
                      </a:r>
                      <a:r>
                        <a:rPr lang="en-US" sz="1200" b="1" u="none" strike="noStrike" dirty="0">
                          <a:effectLst/>
                        </a:rPr>
                        <a:t>$                     182,100  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effectLst/>
                        </a:rPr>
                        <a:t>$                     182,100 </a:t>
                      </a:r>
                      <a:endParaRPr lang="en-US" sz="1200" b="1" i="0" u="sng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1135498812"/>
                  </a:ext>
                </a:extLst>
              </a:tr>
              <a:tr h="1815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2500109702"/>
                  </a:ext>
                </a:extLst>
              </a:tr>
              <a:tr h="2508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Tax Warrant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 $             56,492,863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2143122182"/>
                  </a:ext>
                </a:extLst>
              </a:tr>
              <a:tr h="1815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2627151556"/>
                  </a:ext>
                </a:extLst>
              </a:tr>
              <a:tr h="18156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Mill Rate Computation (assuming 100% collection rate)</a:t>
                      </a:r>
                      <a:endParaRPr lang="en-US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1595474592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Tax Warrant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 $              56,492,863 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3194716359"/>
                  </a:ext>
                </a:extLst>
              </a:tr>
              <a:tr h="18156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--------------------------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 -------------------------------- 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1686722012"/>
                  </a:ext>
                </a:extLst>
              </a:tr>
              <a:tr h="2508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Taxable Grand List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 $        1,492,043,348 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                      (A)   37.8627 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mills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4" marR="5454" marT="5454" marB="0" anchor="b"/>
                </a:tc>
                <a:extLst>
                  <a:ext uri="{0D108BD9-81ED-4DB2-BD59-A6C34878D82A}">
                    <a16:rowId xmlns:a16="http://schemas.microsoft.com/office/drawing/2014/main" val="3138862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D25B16-4E64-4C8C-BDDB-AF02C6B60AB8}"/>
              </a:ext>
            </a:extLst>
          </p:cNvPr>
          <p:cNvSpPr txBox="1"/>
          <p:nvPr/>
        </p:nvSpPr>
        <p:spPr>
          <a:xfrm>
            <a:off x="9154635" y="5705475"/>
            <a:ext cx="307989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1" dirty="0"/>
              <a:t>(A) </a:t>
            </a:r>
            <a:r>
              <a:rPr lang="en-US" sz="1300" dirty="0"/>
              <a:t>This mill rate assumes 100% collection and cannot be the final mill rate proposed.</a:t>
            </a:r>
          </a:p>
          <a:p>
            <a:pPr algn="l"/>
            <a:endParaRPr lang="en-US" sz="1300" dirty="0"/>
          </a:p>
          <a:p>
            <a:pPr algn="l"/>
            <a:r>
              <a:rPr lang="en-US" sz="1300" dirty="0"/>
              <a:t>Final mill rate proposed assuming estimated collection rates is  </a:t>
            </a:r>
            <a:r>
              <a:rPr lang="en-US" sz="1300" b="1" dirty="0"/>
              <a:t>38.19</a:t>
            </a:r>
          </a:p>
        </p:txBody>
      </p:sp>
    </p:spTree>
    <p:extLst>
      <p:ext uri="{BB962C8B-B14F-4D97-AF65-F5344CB8AC3E}">
        <p14:creationId xmlns:p14="http://schemas.microsoft.com/office/powerpoint/2010/main" val="297212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2AE61A-194D-4B6E-8680-2AAA40E63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424100"/>
              </p:ext>
            </p:extLst>
          </p:nvPr>
        </p:nvGraphicFramePr>
        <p:xfrm>
          <a:off x="447869" y="40141"/>
          <a:ext cx="11234059" cy="6568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088">
                  <a:extLst>
                    <a:ext uri="{9D8B030D-6E8A-4147-A177-3AD203B41FA5}">
                      <a16:colId xmlns:a16="http://schemas.microsoft.com/office/drawing/2014/main" val="1201731272"/>
                    </a:ext>
                  </a:extLst>
                </a:gridCol>
                <a:gridCol w="2270535">
                  <a:extLst>
                    <a:ext uri="{9D8B030D-6E8A-4147-A177-3AD203B41FA5}">
                      <a16:colId xmlns:a16="http://schemas.microsoft.com/office/drawing/2014/main" val="3360698777"/>
                    </a:ext>
                  </a:extLst>
                </a:gridCol>
                <a:gridCol w="2185812">
                  <a:extLst>
                    <a:ext uri="{9D8B030D-6E8A-4147-A177-3AD203B41FA5}">
                      <a16:colId xmlns:a16="http://schemas.microsoft.com/office/drawing/2014/main" val="987787646"/>
                    </a:ext>
                  </a:extLst>
                </a:gridCol>
                <a:gridCol w="2185812">
                  <a:extLst>
                    <a:ext uri="{9D8B030D-6E8A-4147-A177-3AD203B41FA5}">
                      <a16:colId xmlns:a16="http://schemas.microsoft.com/office/drawing/2014/main" val="2175732788"/>
                    </a:ext>
                  </a:extLst>
                </a:gridCol>
                <a:gridCol w="2185812">
                  <a:extLst>
                    <a:ext uri="{9D8B030D-6E8A-4147-A177-3AD203B41FA5}">
                      <a16:colId xmlns:a16="http://schemas.microsoft.com/office/drawing/2014/main" val="2271706602"/>
                    </a:ext>
                  </a:extLst>
                </a:gridCol>
              </a:tblGrid>
              <a:tr h="41926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Proposed Mill Rate and Property Tax Impact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60389"/>
                  </a:ext>
                </a:extLst>
              </a:tr>
              <a:tr h="212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640555126"/>
                  </a:ext>
                </a:extLst>
              </a:tr>
              <a:tr h="212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</a:t>
                      </a: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Median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Mill Rate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Property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Estimated Increase/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3792412120"/>
                  </a:ext>
                </a:extLst>
              </a:tr>
              <a:tr h="212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Category</a:t>
                      </a: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Assessment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Taxes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(Decrease)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990420040"/>
                  </a:ext>
                </a:extLst>
              </a:tr>
              <a:tr h="21223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3827122176"/>
                  </a:ext>
                </a:extLst>
              </a:tr>
              <a:tr h="212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2019 Grand List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sng" strike="noStrike" dirty="0">
                          <a:effectLst/>
                        </a:rPr>
                        <a:t>FY 2021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912849536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Commercial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         234,360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0.03819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            8,950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               (98) </a:t>
                      </a:r>
                      <a:endParaRPr lang="en-US" sz="16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2042165169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Single Family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         109,830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0.03819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            4,194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              (177)</a:t>
                      </a:r>
                      <a:endParaRPr lang="en-US" sz="16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293164265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           47,040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0.03819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            1,796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              (176)</a:t>
                      </a:r>
                      <a:endParaRPr lang="en-US" sz="16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749065133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Multi Family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         105,140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0.03819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            4,015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               (91) </a:t>
                      </a:r>
                      <a:endParaRPr lang="en-US" sz="16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3131744678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Industrial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         228,375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0.03819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$                          8,721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 $                           (141)</a:t>
                      </a:r>
                      <a:endParaRPr lang="en-US" sz="16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32086885"/>
                  </a:ext>
                </a:extLst>
              </a:tr>
              <a:tr h="21223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1.710 DECREASE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 4.48% DECREASE</a:t>
                      </a: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3164487838"/>
                  </a:ext>
                </a:extLst>
              </a:tr>
              <a:tr h="21223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921862595"/>
                  </a:ext>
                </a:extLst>
              </a:tr>
              <a:tr h="212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2018 Grand List (</a:t>
                      </a:r>
                      <a:r>
                        <a:rPr lang="en-US" sz="14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reval</a:t>
                      </a:r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sng" strike="noStrike" dirty="0">
                          <a:solidFill>
                            <a:schemeClr val="tx1"/>
                          </a:solidFill>
                          <a:effectLst/>
                        </a:rPr>
                        <a:t>FY 2020</a:t>
                      </a:r>
                      <a:endParaRPr lang="en-US" sz="1400" b="0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446779088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Commercial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226,765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0.0399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   9,048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       117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3749623463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Single Family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109,550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0.0399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 $                          4,371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    (212)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2367243953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Condo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 $                         49,420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0.0399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 $                          1,972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    (230)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016382257"/>
                  </a:ext>
                </a:extLst>
              </a:tr>
              <a:tr h="254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Multi Family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102,900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0.0399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   4,106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       365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3181636971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Industrial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 $                       215,040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0.0399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   8,580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      (440)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245141456"/>
                  </a:ext>
                </a:extLst>
              </a:tr>
              <a:tr h="212230">
                <a:tc gridSpan="5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14829"/>
                  </a:ext>
                </a:extLst>
              </a:tr>
              <a:tr h="212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2017 Grand List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 2019</a:t>
                      </a: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587475497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Commercial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                       204,750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0.04362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    8,931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                              107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3128181422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Single Family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                       105,070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0.04362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                          4,583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          59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4131073812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Condo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   50,470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0.04362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    2,202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          23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251069262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Multi Family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   85,750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0.04362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    3,740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          45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235462514"/>
                  </a:ext>
                </a:extLst>
              </a:tr>
              <a:tr h="248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Industrial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 $                       206,780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0.04362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                          9,020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 $                                93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0" marR="5350" marT="5350" marB="0" anchor="b"/>
                </a:tc>
                <a:extLst>
                  <a:ext uri="{0D108BD9-81ED-4DB2-BD59-A6C34878D82A}">
                    <a16:rowId xmlns:a16="http://schemas.microsoft.com/office/drawing/2014/main" val="13092776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A1331D-1509-4349-8A13-4DB58CBFD69F}"/>
              </a:ext>
            </a:extLst>
          </p:cNvPr>
          <p:cNvSpPr txBox="1"/>
          <p:nvPr/>
        </p:nvSpPr>
        <p:spPr>
          <a:xfrm>
            <a:off x="-59532" y="6658392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7</a:t>
            </a:r>
          </a:p>
        </p:txBody>
      </p:sp>
    </p:spTree>
    <p:extLst>
      <p:ext uri="{BB962C8B-B14F-4D97-AF65-F5344CB8AC3E}">
        <p14:creationId xmlns:p14="http://schemas.microsoft.com/office/powerpoint/2010/main" val="428211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A5F5CC-9650-4125-B879-1F3835A12083}"/>
              </a:ext>
            </a:extLst>
          </p:cNvPr>
          <p:cNvSpPr txBox="1"/>
          <p:nvPr/>
        </p:nvSpPr>
        <p:spPr>
          <a:xfrm>
            <a:off x="4133850" y="2714625"/>
            <a:ext cx="4257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b="1" dirty="0"/>
              <a:t>REVENUES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73D41-B80D-44E9-9195-E4565E5B89D1}"/>
              </a:ext>
            </a:extLst>
          </p:cNvPr>
          <p:cNvSpPr txBox="1"/>
          <p:nvPr/>
        </p:nvSpPr>
        <p:spPr>
          <a:xfrm>
            <a:off x="-59532" y="6658392"/>
            <a:ext cx="671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Page 8</a:t>
            </a:r>
          </a:p>
        </p:txBody>
      </p:sp>
    </p:spTree>
    <p:extLst>
      <p:ext uri="{BB962C8B-B14F-4D97-AF65-F5344CB8AC3E}">
        <p14:creationId xmlns:p14="http://schemas.microsoft.com/office/powerpoint/2010/main" val="11539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832C64-3B4C-4F4F-99B6-E2539DF10DBF}"/>
              </a:ext>
            </a:extLst>
          </p:cNvPr>
          <p:cNvSpPr txBox="1"/>
          <p:nvPr/>
        </p:nvSpPr>
        <p:spPr>
          <a:xfrm>
            <a:off x="-76200" y="6686550"/>
            <a:ext cx="772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Page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0DBE8-43B9-449D-A7FD-AA50A5B52B69}"/>
              </a:ext>
            </a:extLst>
          </p:cNvPr>
          <p:cNvSpPr txBox="1"/>
          <p:nvPr/>
        </p:nvSpPr>
        <p:spPr>
          <a:xfrm>
            <a:off x="3114675" y="123825"/>
            <a:ext cx="629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FY 2021 Budgeted Revenue Sources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575CA2-7487-43C2-8164-2D8102E73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20608"/>
              </p:ext>
            </p:extLst>
          </p:nvPr>
        </p:nvGraphicFramePr>
        <p:xfrm>
          <a:off x="123826" y="1362074"/>
          <a:ext cx="3924300" cy="3952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3258">
                  <a:extLst>
                    <a:ext uri="{9D8B030D-6E8A-4147-A177-3AD203B41FA5}">
                      <a16:colId xmlns:a16="http://schemas.microsoft.com/office/drawing/2014/main" val="3752012874"/>
                    </a:ext>
                  </a:extLst>
                </a:gridCol>
                <a:gridCol w="1311042">
                  <a:extLst>
                    <a:ext uri="{9D8B030D-6E8A-4147-A177-3AD203B41FA5}">
                      <a16:colId xmlns:a16="http://schemas.microsoft.com/office/drawing/2014/main" val="1608599029"/>
                    </a:ext>
                  </a:extLst>
                </a:gridCol>
              </a:tblGrid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Real Estate Taxes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46,455,781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677685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Intergovernmental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31,382,403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574464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Personal Property Taxes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5,659,693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7561435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Motor Vehicle Taxes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4,195,290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3439189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Charges for Services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 $        3,689,890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507742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Other Taxes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 $        1,125,000 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045691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Permits and Licenses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730,000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159856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Police Private Protection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530,000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217626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Fines and Penalties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416,960 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46579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effectLst/>
                        </a:rPr>
                        <a:t>Other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effectLst/>
                        </a:rPr>
                        <a:t> $           749,404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0053854"/>
                  </a:ext>
                </a:extLst>
              </a:tr>
              <a:tr h="3593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Total Revenues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 $     94,934,420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7983883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C8FF1A-B537-40F7-ABBB-14F5D6BB5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997774"/>
              </p:ext>
            </p:extLst>
          </p:nvPr>
        </p:nvGraphicFramePr>
        <p:xfrm>
          <a:off x="4295775" y="1076325"/>
          <a:ext cx="7772399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169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7100</TotalTime>
  <Words>2146</Words>
  <Application>Microsoft Office PowerPoint</Application>
  <PresentationFormat>Widescreen</PresentationFormat>
  <Paragraphs>749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Chapman, Julie</dc:creator>
  <cp:lastModifiedBy>McBride, David</cp:lastModifiedBy>
  <cp:revision>292</cp:revision>
  <cp:lastPrinted>2020-04-01T17:33:56Z</cp:lastPrinted>
  <dcterms:created xsi:type="dcterms:W3CDTF">2019-03-29T18:12:57Z</dcterms:created>
  <dcterms:modified xsi:type="dcterms:W3CDTF">2020-04-01T21:39:29Z</dcterms:modified>
</cp:coreProperties>
</file>